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72" r:id="rId1"/>
    <p:sldMasterId id="2147483684" r:id="rId2"/>
  </p:sldMasterIdLst>
  <p:notesMasterIdLst>
    <p:notesMasterId r:id="rId12"/>
  </p:notesMasterIdLst>
  <p:handoutMasterIdLst>
    <p:handoutMasterId r:id="rId13"/>
  </p:handoutMasterIdLst>
  <p:sldIdLst>
    <p:sldId id="258" r:id="rId3"/>
    <p:sldId id="259" r:id="rId4"/>
    <p:sldId id="262" r:id="rId5"/>
    <p:sldId id="263" r:id="rId6"/>
    <p:sldId id="264" r:id="rId7"/>
    <p:sldId id="265" r:id="rId8"/>
    <p:sldId id="266" r:id="rId9"/>
    <p:sldId id="267"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FB2"/>
    <a:srgbClr val="143E6C"/>
    <a:srgbClr val="888888"/>
    <a:srgbClr val="535353"/>
    <a:srgbClr val="133F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4307" autoAdjust="0"/>
  </p:normalViewPr>
  <p:slideViewPr>
    <p:cSldViewPr snapToGrid="0" snapToObjects="1">
      <p:cViewPr varScale="1">
        <p:scale>
          <a:sx n="77" d="100"/>
          <a:sy n="77" d="100"/>
        </p:scale>
        <p:origin x="13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mon%20Andrea\Google%20Drive\kutatas\krist&#225;lym&#225;z\Q1%20%20kutatas\Recept%202\ImageJ%20results\Particle%20summary%20FI-III_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imon%20Andrea\Google%20Drive\kutatas\krist&#225;lym&#225;z\Q1%20%20kutatas\Recept%202\ImageJ%20results\Particle%20summary%20FI-III_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imon%20Andrea\Google%20Drive\kutatas\krist&#225;lym&#225;z\Q1%20%20kutatas\Recept%202\ImageJ%20results\Particle%20summary%20FI-III_v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699614825251101"/>
          <c:y val="5.0925925925925923E-2"/>
          <c:w val="0.80662466481843387"/>
          <c:h val="0.77685987168270632"/>
        </c:manualLayout>
      </c:layout>
      <c:barChart>
        <c:barDir val="col"/>
        <c:grouping val="clustered"/>
        <c:varyColors val="0"/>
        <c:ser>
          <c:idx val="0"/>
          <c:order val="0"/>
          <c:tx>
            <c:v>A</c:v>
          </c:tx>
          <c:spPr>
            <a:solidFill>
              <a:schemeClr val="accent5">
                <a:shade val="65000"/>
              </a:schemeClr>
            </a:solidFill>
            <a:ln>
              <a:noFill/>
            </a:ln>
            <a:effectLst/>
          </c:spPr>
          <c:invertIfNegative val="0"/>
          <c:cat>
            <c:strRef>
              <c:f>(area!$F$1,area!$J$1,area!$N$1,area!$R$1,area!$V$1,area!$Z$1)</c:f>
              <c:strCache>
                <c:ptCount val="6"/>
                <c:pt idx="0">
                  <c:v>B</c:v>
                </c:pt>
                <c:pt idx="1">
                  <c:v>BT2</c:v>
                </c:pt>
                <c:pt idx="2">
                  <c:v>BC</c:v>
                </c:pt>
                <c:pt idx="3">
                  <c:v>BT2C</c:v>
                </c:pt>
                <c:pt idx="4">
                  <c:v>BO</c:v>
                </c:pt>
                <c:pt idx="5">
                  <c:v>BT2O</c:v>
                </c:pt>
              </c:strCache>
            </c:strRef>
          </c:cat>
          <c:val>
            <c:numRef>
              <c:f>(area!$F$3,area!$J$3,area!$N$3,area!$R$3,area!$V$3,area!$Z$3)</c:f>
              <c:numCache>
                <c:formatCode>0.0</c:formatCode>
                <c:ptCount val="6"/>
                <c:pt idx="0">
                  <c:v>4.0224509056244049</c:v>
                </c:pt>
                <c:pt idx="1">
                  <c:v>11.312448630136984</c:v>
                </c:pt>
                <c:pt idx="2">
                  <c:v>2.1521704745166939</c:v>
                </c:pt>
                <c:pt idx="3">
                  <c:v>11.942065026362036</c:v>
                </c:pt>
                <c:pt idx="4">
                  <c:v>11.35164800000001</c:v>
                </c:pt>
                <c:pt idx="5">
                  <c:v>7.9698096446700539</c:v>
                </c:pt>
              </c:numCache>
            </c:numRef>
          </c:val>
          <c:extLst>
            <c:ext xmlns:c16="http://schemas.microsoft.com/office/drawing/2014/chart" uri="{C3380CC4-5D6E-409C-BE32-E72D297353CC}">
              <c16:uniqueId val="{00000000-C08F-460B-9816-5BDE4047C52F}"/>
            </c:ext>
          </c:extLst>
        </c:ser>
        <c:ser>
          <c:idx val="1"/>
          <c:order val="1"/>
          <c:tx>
            <c:v>II</c:v>
          </c:tx>
          <c:spPr>
            <a:solidFill>
              <a:schemeClr val="accent5"/>
            </a:solidFill>
            <a:ln>
              <a:noFill/>
            </a:ln>
            <a:effectLst/>
          </c:spPr>
          <c:invertIfNegative val="0"/>
          <c:val>
            <c:numRef>
              <c:f>(area!$F$8,area!$J$8,area!$N$8,area!$R$8,area!$V$8,area!$Z$8)</c:f>
              <c:extLst xmlns:c15="http://schemas.microsoft.com/office/drawing/2012/chart"/>
            </c:numRef>
          </c:val>
          <c:extLst xmlns:c15="http://schemas.microsoft.com/office/drawing/2012/chart">
            <c:ext xmlns:c16="http://schemas.microsoft.com/office/drawing/2014/chart" uri="{C3380CC4-5D6E-409C-BE32-E72D297353CC}">
              <c16:uniqueId val="{00000001-C08F-460B-9816-5BDE4047C52F}"/>
            </c:ext>
          </c:extLst>
        </c:ser>
        <c:ser>
          <c:idx val="2"/>
          <c:order val="2"/>
          <c:tx>
            <c:v>B</c:v>
          </c:tx>
          <c:spPr>
            <a:solidFill>
              <a:schemeClr val="accent5">
                <a:tint val="65000"/>
              </a:schemeClr>
            </a:solidFill>
            <a:ln>
              <a:noFill/>
            </a:ln>
            <a:effectLst/>
          </c:spPr>
          <c:invertIfNegative val="0"/>
          <c:val>
            <c:numRef>
              <c:f>(area!$F$13,area!$J$13,area!$N$13,area!$R$13,area!$V$13,area!$Z$13)</c:f>
              <c:numCache>
                <c:formatCode>0.0</c:formatCode>
                <c:ptCount val="6"/>
                <c:pt idx="0">
                  <c:v>1.6213531531531511</c:v>
                </c:pt>
                <c:pt idx="1">
                  <c:v>2.9783173452314609</c:v>
                </c:pt>
                <c:pt idx="2">
                  <c:v>1.9210510396975411</c:v>
                </c:pt>
                <c:pt idx="3">
                  <c:v>3.3829142496847506</c:v>
                </c:pt>
                <c:pt idx="4">
                  <c:v>1.013197734627826</c:v>
                </c:pt>
                <c:pt idx="5">
                  <c:v>3.2197235859124844</c:v>
                </c:pt>
              </c:numCache>
            </c:numRef>
          </c:val>
          <c:extLst>
            <c:ext xmlns:c16="http://schemas.microsoft.com/office/drawing/2014/chart" uri="{C3380CC4-5D6E-409C-BE32-E72D297353CC}">
              <c16:uniqueId val="{00000002-C08F-460B-9816-5BDE4047C52F}"/>
            </c:ext>
          </c:extLst>
        </c:ser>
        <c:dLbls>
          <c:showLegendKey val="0"/>
          <c:showVal val="0"/>
          <c:showCatName val="0"/>
          <c:showSerName val="0"/>
          <c:showPercent val="0"/>
          <c:showBubbleSize val="0"/>
        </c:dLbls>
        <c:gapWidth val="219"/>
        <c:overlap val="-27"/>
        <c:axId val="177423872"/>
        <c:axId val="177428088"/>
        <c:extLst/>
      </c:barChart>
      <c:catAx>
        <c:axId val="1774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77428088"/>
        <c:crosses val="autoZero"/>
        <c:auto val="1"/>
        <c:lblAlgn val="ctr"/>
        <c:lblOffset val="100"/>
        <c:noMultiLvlLbl val="0"/>
      </c:catAx>
      <c:valAx>
        <c:axId val="177428088"/>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hu-HU" dirty="0" err="1"/>
                  <a:t>Area</a:t>
                </a:r>
                <a:r>
                  <a:rPr lang="hu-HU" dirty="0"/>
                  <a:t>, µm</a:t>
                </a:r>
                <a:r>
                  <a:rPr lang="hu-HU" baseline="30000" dirty="0"/>
                  <a:t>2</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77423872"/>
        <c:crosses val="autoZero"/>
        <c:crossBetween val="between"/>
      </c:valAx>
      <c:spPr>
        <a:noFill/>
        <a:ln>
          <a:noFill/>
        </a:ln>
        <a:effectLst/>
      </c:spPr>
    </c:plotArea>
    <c:legend>
      <c:legendPos val="r"/>
      <c:layout>
        <c:manualLayout>
          <c:xMode val="edge"/>
          <c:yMode val="edge"/>
          <c:x val="0.88049584147616233"/>
          <c:y val="5.296786603025963E-2"/>
          <c:w val="0.10994296232331953"/>
          <c:h val="0.312371697082697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sz="1200"/>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9540409131488984"/>
          <c:y val="5.0925925925925923E-2"/>
          <c:w val="0.75821638037367733"/>
          <c:h val="0.80463764946048411"/>
        </c:manualLayout>
      </c:layout>
      <c:barChart>
        <c:barDir val="col"/>
        <c:grouping val="clustered"/>
        <c:varyColors val="0"/>
        <c:ser>
          <c:idx val="0"/>
          <c:order val="0"/>
          <c:tx>
            <c:v>I</c:v>
          </c:tx>
          <c:spPr>
            <a:solidFill>
              <a:schemeClr val="accent5">
                <a:shade val="65000"/>
              </a:schemeClr>
            </a:solidFill>
            <a:ln>
              <a:noFill/>
            </a:ln>
            <a:effectLst/>
          </c:spPr>
          <c:invertIfNegative val="0"/>
          <c:cat>
            <c:strRef>
              <c:f>(perimeter✔!$F$1,perimeter✔!$J$1,perimeter✔!$N$1,perimeter✔!$R$1,perimeter✔!$V$1,perimeter✔!$Z$1)</c:f>
              <c:strCache>
                <c:ptCount val="6"/>
                <c:pt idx="0">
                  <c:v>B</c:v>
                </c:pt>
                <c:pt idx="1">
                  <c:v>BT2</c:v>
                </c:pt>
                <c:pt idx="2">
                  <c:v>BC</c:v>
                </c:pt>
                <c:pt idx="3">
                  <c:v>BT2C</c:v>
                </c:pt>
                <c:pt idx="4">
                  <c:v>BO</c:v>
                </c:pt>
                <c:pt idx="5">
                  <c:v>BT2O</c:v>
                </c:pt>
              </c:strCache>
            </c:strRef>
          </c:cat>
          <c:val>
            <c:numRef>
              <c:f>(perimeter✔!$F$3,perimeter✔!$J$3,perimeter✔!$N$3,perimeter✔!$R$3,perimeter✔!$V$3,perimeter✔!$Z$3)</c:f>
              <c:numCache>
                <c:formatCode>0.0</c:formatCode>
                <c:ptCount val="6"/>
                <c:pt idx="0">
                  <c:v>9.6376396568160221</c:v>
                </c:pt>
                <c:pt idx="1">
                  <c:v>12.845839041095886</c:v>
                </c:pt>
                <c:pt idx="2">
                  <c:v>5.6282082601054482</c:v>
                </c:pt>
                <c:pt idx="3">
                  <c:v>14.879804920913884</c:v>
                </c:pt>
                <c:pt idx="4">
                  <c:v>12.74799127272728</c:v>
                </c:pt>
                <c:pt idx="5">
                  <c:v>12.593156091370551</c:v>
                </c:pt>
              </c:numCache>
            </c:numRef>
          </c:val>
          <c:extLst>
            <c:ext xmlns:c16="http://schemas.microsoft.com/office/drawing/2014/chart" uri="{C3380CC4-5D6E-409C-BE32-E72D297353CC}">
              <c16:uniqueId val="{00000000-58CA-413B-8542-519FA0D5141C}"/>
            </c:ext>
          </c:extLst>
        </c:ser>
        <c:ser>
          <c:idx val="2"/>
          <c:order val="2"/>
          <c:tx>
            <c:v>III</c:v>
          </c:tx>
          <c:spPr>
            <a:solidFill>
              <a:schemeClr val="accent5">
                <a:tint val="65000"/>
              </a:schemeClr>
            </a:solidFill>
            <a:ln>
              <a:noFill/>
            </a:ln>
            <a:effectLst/>
          </c:spPr>
          <c:invertIfNegative val="0"/>
          <c:val>
            <c:numRef>
              <c:f>(perimeter✔!$F$13,perimeter✔!$J$13,perimeter✔!$N$13,perimeter✔!$R$13,perimeter✔!$V$13,perimeter✔!$Z$13)</c:f>
              <c:numCache>
                <c:formatCode>0.0</c:formatCode>
                <c:ptCount val="6"/>
                <c:pt idx="0">
                  <c:v>5.8236504504504571</c:v>
                </c:pt>
                <c:pt idx="1">
                  <c:v>8.2775320691578322</c:v>
                </c:pt>
                <c:pt idx="2">
                  <c:v>5.2801351606805316</c:v>
                </c:pt>
                <c:pt idx="3">
                  <c:v>6.92341740226985</c:v>
                </c:pt>
                <c:pt idx="4">
                  <c:v>3.6996757281553232</c:v>
                </c:pt>
                <c:pt idx="5">
                  <c:v>7.080819637139812</c:v>
                </c:pt>
              </c:numCache>
            </c:numRef>
          </c:val>
          <c:extLst>
            <c:ext xmlns:c16="http://schemas.microsoft.com/office/drawing/2014/chart" uri="{C3380CC4-5D6E-409C-BE32-E72D297353CC}">
              <c16:uniqueId val="{00000001-58CA-413B-8542-519FA0D5141C}"/>
            </c:ext>
          </c:extLst>
        </c:ser>
        <c:dLbls>
          <c:showLegendKey val="0"/>
          <c:showVal val="0"/>
          <c:showCatName val="0"/>
          <c:showSerName val="0"/>
          <c:showPercent val="0"/>
          <c:showBubbleSize val="0"/>
        </c:dLbls>
        <c:gapWidth val="219"/>
        <c:overlap val="-27"/>
        <c:axId val="177819736"/>
        <c:axId val="177820128"/>
        <c:extLst>
          <c:ext xmlns:c15="http://schemas.microsoft.com/office/drawing/2012/chart" uri="{02D57815-91ED-43cb-92C2-25804820EDAC}">
            <c15:filteredBarSeries>
              <c15:ser>
                <c:idx val="1"/>
                <c:order val="1"/>
                <c:tx>
                  <c:v>II</c:v>
                </c:tx>
                <c:spPr>
                  <a:solidFill>
                    <a:schemeClr val="accent5"/>
                  </a:solidFill>
                  <a:ln>
                    <a:noFill/>
                  </a:ln>
                  <a:effectLst/>
                </c:spPr>
                <c:invertIfNegative val="0"/>
                <c:val>
                  <c:numRef>
                    <c:extLst>
                      <c:ext uri="{02D57815-91ED-43cb-92C2-25804820EDAC}">
                        <c15:formulaRef>
                          <c15:sqref>(perimeter✔!$F$8,perimeter✔!$J$8,perimeter✔!$N$8,perimeter✔!$R$8,perimeter✔!$V$8,perimeter✔!$Z$8)</c15:sqref>
                        </c15:formulaRef>
                      </c:ext>
                    </c:extLst>
                    <c:numCache>
                      <c:formatCode>0.0</c:formatCode>
                      <c:ptCount val="6"/>
                      <c:pt idx="0">
                        <c:v>4.6110013089005246</c:v>
                      </c:pt>
                      <c:pt idx="1">
                        <c:v>8.245443816254415</c:v>
                      </c:pt>
                      <c:pt idx="2">
                        <c:v>8.2804185520361955</c:v>
                      </c:pt>
                      <c:pt idx="3">
                        <c:v>9.1977009279086293</c:v>
                      </c:pt>
                      <c:pt idx="4">
                        <c:v>4.7124664652568011</c:v>
                      </c:pt>
                      <c:pt idx="5">
                        <c:v>15.038665144596655</c:v>
                      </c:pt>
                    </c:numCache>
                  </c:numRef>
                </c:val>
                <c:extLst>
                  <c:ext xmlns:c16="http://schemas.microsoft.com/office/drawing/2014/chart" uri="{C3380CC4-5D6E-409C-BE32-E72D297353CC}">
                    <c16:uniqueId val="{00000002-58CA-413B-8542-519FA0D5141C}"/>
                  </c:ext>
                </c:extLst>
              </c15:ser>
            </c15:filteredBarSeries>
          </c:ext>
        </c:extLst>
      </c:barChart>
      <c:catAx>
        <c:axId val="17781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177820128"/>
        <c:crosses val="autoZero"/>
        <c:auto val="1"/>
        <c:lblAlgn val="ctr"/>
        <c:lblOffset val="100"/>
        <c:noMultiLvlLbl val="0"/>
      </c:catAx>
      <c:valAx>
        <c:axId val="177820128"/>
        <c:scaling>
          <c:orientation val="minMax"/>
          <c:max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hu-HU" dirty="0" err="1" smtClean="0"/>
                  <a:t>Perimeter</a:t>
                </a:r>
                <a:r>
                  <a:rPr lang="hu-HU" dirty="0" smtClean="0"/>
                  <a:t>, </a:t>
                </a:r>
                <a:r>
                  <a:rPr lang="hu-HU" sz="1400" b="0" i="0" u="none" strike="noStrike" baseline="0" dirty="0" smtClean="0">
                    <a:effectLst/>
                  </a:rPr>
                  <a:t>µm</a:t>
                </a:r>
                <a:endParaRPr lang="hu-HU"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1778197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0219452604511742"/>
          <c:y val="5.0925925925925923E-2"/>
          <c:w val="0.77093610331896445"/>
          <c:h val="0.80463764946048411"/>
        </c:manualLayout>
      </c:layout>
      <c:barChart>
        <c:barDir val="col"/>
        <c:grouping val="clustered"/>
        <c:varyColors val="0"/>
        <c:ser>
          <c:idx val="0"/>
          <c:order val="0"/>
          <c:tx>
            <c:v>A</c:v>
          </c:tx>
          <c:spPr>
            <a:solidFill>
              <a:schemeClr val="accent5">
                <a:shade val="65000"/>
              </a:schemeClr>
            </a:solidFill>
            <a:ln>
              <a:noFill/>
            </a:ln>
            <a:effectLst/>
          </c:spPr>
          <c:invertIfNegative val="0"/>
          <c:cat>
            <c:strRef>
              <c:f>('crystal density'!$F$1,'crystal density'!$J$1,'crystal density'!$N$1,'crystal density'!$R$1,'crystal density'!$V$1,'crystal density'!$Z$1)</c:f>
              <c:strCache>
                <c:ptCount val="6"/>
                <c:pt idx="0">
                  <c:v>B</c:v>
                </c:pt>
                <c:pt idx="1">
                  <c:v>BT2</c:v>
                </c:pt>
                <c:pt idx="2">
                  <c:v>BC</c:v>
                </c:pt>
                <c:pt idx="3">
                  <c:v>BT2C</c:v>
                </c:pt>
                <c:pt idx="4">
                  <c:v>BO</c:v>
                </c:pt>
                <c:pt idx="5">
                  <c:v>BT2O</c:v>
                </c:pt>
              </c:strCache>
            </c:strRef>
          </c:cat>
          <c:val>
            <c:numRef>
              <c:f>('crystal density'!$F$3,'crystal density'!$J$3,'crystal density'!$N$3,'crystal density'!$R$3,'crystal density'!$V$3,'crystal density'!$Z$3)</c:f>
              <c:numCache>
                <c:formatCode>0.00</c:formatCode>
                <c:ptCount val="6"/>
                <c:pt idx="0">
                  <c:v>27.499839337942841</c:v>
                </c:pt>
                <c:pt idx="1">
                  <c:v>25.281672419303487</c:v>
                </c:pt>
                <c:pt idx="2">
                  <c:v>52.746569008728294</c:v>
                </c:pt>
                <c:pt idx="3">
                  <c:v>10.82422882385918</c:v>
                </c:pt>
                <c:pt idx="4">
                  <c:v>60.920742471129245</c:v>
                </c:pt>
                <c:pt idx="5">
                  <c:v>24.823407948455209</c:v>
                </c:pt>
              </c:numCache>
            </c:numRef>
          </c:val>
          <c:extLst>
            <c:ext xmlns:c16="http://schemas.microsoft.com/office/drawing/2014/chart" uri="{C3380CC4-5D6E-409C-BE32-E72D297353CC}">
              <c16:uniqueId val="{00000000-8C90-4461-9E13-37AFAE3B5889}"/>
            </c:ext>
          </c:extLst>
        </c:ser>
        <c:ser>
          <c:idx val="1"/>
          <c:order val="1"/>
          <c:tx>
            <c:v>II</c:v>
          </c:tx>
          <c:spPr>
            <a:solidFill>
              <a:schemeClr val="accent5"/>
            </a:solidFill>
            <a:ln>
              <a:noFill/>
            </a:ln>
            <a:effectLst/>
          </c:spPr>
          <c:invertIfNegative val="0"/>
          <c:val>
            <c:numRef>
              <c:f>(Solidity!$F$8,Solidity!$J$8,Solidity!$N$8,Solidity!$R$8,Solidity!$V$8,Solidity!$Z$8)</c:f>
              <c:extLst xmlns:c15="http://schemas.microsoft.com/office/drawing/2012/chart"/>
            </c:numRef>
          </c:val>
          <c:extLst xmlns:c15="http://schemas.microsoft.com/office/drawing/2012/chart">
            <c:ext xmlns:c16="http://schemas.microsoft.com/office/drawing/2014/chart" uri="{C3380CC4-5D6E-409C-BE32-E72D297353CC}">
              <c16:uniqueId val="{00000001-8C90-4461-9E13-37AFAE3B5889}"/>
            </c:ext>
          </c:extLst>
        </c:ser>
        <c:ser>
          <c:idx val="2"/>
          <c:order val="2"/>
          <c:tx>
            <c:v>B</c:v>
          </c:tx>
          <c:spPr>
            <a:solidFill>
              <a:schemeClr val="accent5">
                <a:tint val="65000"/>
              </a:schemeClr>
            </a:solidFill>
            <a:ln>
              <a:noFill/>
            </a:ln>
            <a:effectLst/>
          </c:spPr>
          <c:invertIfNegative val="0"/>
          <c:val>
            <c:numRef>
              <c:f>('crystal density'!$F$13,'crystal density'!$J$13,'crystal density'!$N$13,'crystal density'!$R$13,'crystal density'!$V$13,'crystal density'!$Z$13)</c:f>
              <c:numCache>
                <c:formatCode>0.00</c:formatCode>
                <c:ptCount val="6"/>
                <c:pt idx="0">
                  <c:v>88.710138787406663</c:v>
                </c:pt>
                <c:pt idx="1">
                  <c:v>71.265423429682457</c:v>
                </c:pt>
                <c:pt idx="2">
                  <c:v>21.219282908206445</c:v>
                </c:pt>
                <c:pt idx="3">
                  <c:v>126.75160370885314</c:v>
                </c:pt>
                <c:pt idx="4">
                  <c:v>164.63323054239436</c:v>
                </c:pt>
                <c:pt idx="5">
                  <c:v>49.922762789069111</c:v>
                </c:pt>
              </c:numCache>
            </c:numRef>
          </c:val>
          <c:extLst>
            <c:ext xmlns:c16="http://schemas.microsoft.com/office/drawing/2014/chart" uri="{C3380CC4-5D6E-409C-BE32-E72D297353CC}">
              <c16:uniqueId val="{00000002-8C90-4461-9E13-37AFAE3B5889}"/>
            </c:ext>
          </c:extLst>
        </c:ser>
        <c:dLbls>
          <c:showLegendKey val="0"/>
          <c:showVal val="0"/>
          <c:showCatName val="0"/>
          <c:showSerName val="0"/>
          <c:showPercent val="0"/>
          <c:showBubbleSize val="0"/>
        </c:dLbls>
        <c:gapWidth val="219"/>
        <c:overlap val="-27"/>
        <c:axId val="203534352"/>
        <c:axId val="203534744"/>
        <c:extLst/>
      </c:barChart>
      <c:catAx>
        <c:axId val="20353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203534744"/>
        <c:crosses val="autoZero"/>
        <c:auto val="1"/>
        <c:lblAlgn val="ctr"/>
        <c:lblOffset val="100"/>
        <c:noMultiLvlLbl val="0"/>
      </c:catAx>
      <c:valAx>
        <c:axId val="203534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hu-HU" dirty="0" err="1"/>
                  <a:t>Crystal</a:t>
                </a:r>
                <a:r>
                  <a:rPr lang="hu-HU" dirty="0"/>
                  <a:t> </a:t>
                </a:r>
                <a:r>
                  <a:rPr lang="hu-HU" dirty="0" err="1"/>
                  <a:t>density</a:t>
                </a:r>
                <a:r>
                  <a:rPr lang="hu-HU" dirty="0"/>
                  <a:t> 1/µm</a:t>
                </a:r>
                <a:r>
                  <a:rPr lang="hu-HU" baseline="30000" dirty="0"/>
                  <a:t>2</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20353435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656752-9AD3-8044-9D5B-C63C34278F9F}" type="datetimeFigureOut">
              <a:rPr lang="en-US" smtClean="0"/>
              <a:t>9/13/2017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41786F-FA0B-0B44-8F1C-03A9431C7092}" type="slidenum">
              <a:rPr lang="en-US" smtClean="0"/>
              <a:t>‹#›</a:t>
            </a:fld>
            <a:endParaRPr lang="en-US"/>
          </a:p>
        </p:txBody>
      </p:sp>
    </p:spTree>
    <p:extLst>
      <p:ext uri="{BB962C8B-B14F-4D97-AF65-F5344CB8AC3E}">
        <p14:creationId xmlns:p14="http://schemas.microsoft.com/office/powerpoint/2010/main" val="278590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8CAB1-E05E-A34F-8CD2-6DFC5C269743}" type="datetimeFigureOut">
              <a:rPr lang="en-US" smtClean="0"/>
              <a:t>9/13/2017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6CE34-920E-F141-9BE6-28A9F8725220}" type="slidenum">
              <a:rPr lang="en-US" smtClean="0"/>
              <a:t>‹#›</a:t>
            </a:fld>
            <a:endParaRPr lang="en-US"/>
          </a:p>
        </p:txBody>
      </p:sp>
    </p:spTree>
    <p:extLst>
      <p:ext uri="{BB962C8B-B14F-4D97-AF65-F5344CB8AC3E}">
        <p14:creationId xmlns:p14="http://schemas.microsoft.com/office/powerpoint/2010/main" val="1525229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8C6CE34-920E-F141-9BE6-28A9F8725220}" type="slidenum">
              <a:rPr lang="en-US" smtClean="0"/>
              <a:t>2</a:t>
            </a:fld>
            <a:endParaRPr lang="en-US"/>
          </a:p>
        </p:txBody>
      </p:sp>
    </p:spTree>
    <p:extLst>
      <p:ext uri="{BB962C8B-B14F-4D97-AF65-F5344CB8AC3E}">
        <p14:creationId xmlns:p14="http://schemas.microsoft.com/office/powerpoint/2010/main" val="243039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type and amount of these crystals are mainly affected by the composition of the glaze, the nucleating agent and the firing parameters. Reproducible production is only possible when the crystallization is well-known and controlled. There are several studies concerning the microstructure characterization of different crystal glazes but less researchers apply image analysis to describe size, shape and number of crystals. Heat treatment </a:t>
            </a:r>
            <a:r>
              <a:rPr lang="en-US" dirty="0" err="1" smtClean="0"/>
              <a:t>cylye</a:t>
            </a:r>
            <a:r>
              <a:rPr lang="en-US" dirty="0" smtClean="0"/>
              <a:t> needs even 20 hours while in this research it took up only 9-11 hours to present crystals resulting reduced energy consumption. Effect of </a:t>
            </a:r>
            <a:r>
              <a:rPr lang="en-US" dirty="0" err="1" smtClean="0"/>
              <a:t>colouring</a:t>
            </a:r>
            <a:r>
              <a:rPr lang="en-US" dirty="0" smtClean="0"/>
              <a:t> agents, TiO2 and heating time on the phase composition and microstructure of </a:t>
            </a:r>
            <a:r>
              <a:rPr lang="en-US" dirty="0" err="1" smtClean="0"/>
              <a:t>willemite</a:t>
            </a:r>
            <a:r>
              <a:rPr lang="en-US" dirty="0" smtClean="0"/>
              <a:t> crystal glazes were investigated and reported. The microstructure of the glazes fired with 2 staged fast firing cycles was examined by XRD, SEM and image analyses. Microstructural and image analysis showed that </a:t>
            </a:r>
            <a:r>
              <a:rPr lang="en-US" dirty="0" err="1" smtClean="0"/>
              <a:t>colouring</a:t>
            </a:r>
            <a:r>
              <a:rPr lang="en-US" dirty="0" smtClean="0"/>
              <a:t> agents, TiO2 and firing parameters changed the shape, size and number of </a:t>
            </a:r>
            <a:r>
              <a:rPr lang="en-US" dirty="0" err="1" smtClean="0"/>
              <a:t>willemite</a:t>
            </a:r>
            <a:r>
              <a:rPr lang="en-US" dirty="0" smtClean="0"/>
              <a:t> crystals.</a:t>
            </a:r>
            <a:endParaRPr lang="hu-HU" dirty="0"/>
          </a:p>
        </p:txBody>
      </p:sp>
      <p:sp>
        <p:nvSpPr>
          <p:cNvPr id="4" name="Dia számának helye 3"/>
          <p:cNvSpPr>
            <a:spLocks noGrp="1"/>
          </p:cNvSpPr>
          <p:nvPr>
            <p:ph type="sldNum" sz="quarter" idx="10"/>
          </p:nvPr>
        </p:nvSpPr>
        <p:spPr/>
        <p:txBody>
          <a:bodyPr/>
          <a:lstStyle/>
          <a:p>
            <a:fld id="{88C6CE34-920E-F141-9BE6-28A9F8725220}" type="slidenum">
              <a:rPr lang="en-US" smtClean="0"/>
              <a:t>3</a:t>
            </a:fld>
            <a:endParaRPr lang="en-US"/>
          </a:p>
        </p:txBody>
      </p:sp>
    </p:spTree>
    <p:extLst>
      <p:ext uri="{BB962C8B-B14F-4D97-AF65-F5344CB8AC3E}">
        <p14:creationId xmlns:p14="http://schemas.microsoft.com/office/powerpoint/2010/main" val="127890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8C6CE34-920E-F141-9BE6-28A9F8725220}" type="slidenum">
              <a:rPr lang="en-US" smtClean="0"/>
              <a:t>4</a:t>
            </a:fld>
            <a:endParaRPr lang="en-US"/>
          </a:p>
        </p:txBody>
      </p:sp>
    </p:spTree>
    <p:extLst>
      <p:ext uri="{BB962C8B-B14F-4D97-AF65-F5344CB8AC3E}">
        <p14:creationId xmlns:p14="http://schemas.microsoft.com/office/powerpoint/2010/main" val="410408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 Heat treatment </a:t>
            </a:r>
            <a:r>
              <a:rPr lang="en-US" dirty="0" err="1" smtClean="0"/>
              <a:t>cylye</a:t>
            </a:r>
            <a:r>
              <a:rPr lang="en-US" dirty="0" smtClean="0"/>
              <a:t> needs even 20 hours while in this research it took up only 9-11 hours to present crystals resulting reduced energy consumption</a:t>
            </a:r>
            <a:endParaRPr lang="hu-HU" dirty="0"/>
          </a:p>
        </p:txBody>
      </p:sp>
      <p:sp>
        <p:nvSpPr>
          <p:cNvPr id="4" name="Dia számának helye 3"/>
          <p:cNvSpPr>
            <a:spLocks noGrp="1"/>
          </p:cNvSpPr>
          <p:nvPr>
            <p:ph type="sldNum" sz="quarter" idx="10"/>
          </p:nvPr>
        </p:nvSpPr>
        <p:spPr/>
        <p:txBody>
          <a:bodyPr/>
          <a:lstStyle/>
          <a:p>
            <a:fld id="{88C6CE34-920E-F141-9BE6-28A9F8725220}" type="slidenum">
              <a:rPr lang="en-US" smtClean="0"/>
              <a:t>5</a:t>
            </a:fld>
            <a:endParaRPr lang="en-US"/>
          </a:p>
        </p:txBody>
      </p:sp>
    </p:spTree>
    <p:extLst>
      <p:ext uri="{BB962C8B-B14F-4D97-AF65-F5344CB8AC3E}">
        <p14:creationId xmlns:p14="http://schemas.microsoft.com/office/powerpoint/2010/main" val="295446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8C6CE34-920E-F141-9BE6-28A9F8725220}" type="slidenum">
              <a:rPr lang="en-US" smtClean="0"/>
              <a:t>6</a:t>
            </a:fld>
            <a:endParaRPr lang="en-US"/>
          </a:p>
        </p:txBody>
      </p:sp>
    </p:spTree>
    <p:extLst>
      <p:ext uri="{BB962C8B-B14F-4D97-AF65-F5344CB8AC3E}">
        <p14:creationId xmlns:p14="http://schemas.microsoft.com/office/powerpoint/2010/main" val="236845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8C6CE34-920E-F141-9BE6-28A9F8725220}" type="slidenum">
              <a:rPr lang="en-US" smtClean="0"/>
              <a:t>7</a:t>
            </a:fld>
            <a:endParaRPr lang="en-US"/>
          </a:p>
        </p:txBody>
      </p:sp>
    </p:spTree>
    <p:extLst>
      <p:ext uri="{BB962C8B-B14F-4D97-AF65-F5344CB8AC3E}">
        <p14:creationId xmlns:p14="http://schemas.microsoft.com/office/powerpoint/2010/main" val="240022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type and amount of these crystals are mainly affected by the composition of the glaze, the nucleating agent and the firing parameters. Reproducible production is only possible when the crystallization is well-known and controlled. There are several studies concerning the microstructure characterization of different crystal glazes but less researchers apply image analysis to describe size, shape and number of crystals. Heat treatment </a:t>
            </a:r>
            <a:r>
              <a:rPr lang="en-US" dirty="0" err="1" smtClean="0"/>
              <a:t>cylye</a:t>
            </a:r>
            <a:r>
              <a:rPr lang="en-US" dirty="0" smtClean="0"/>
              <a:t> needs even 20 hours while in this research it took up only 9-11 hours to present crystals resulting reduced energy consumption. Effect of </a:t>
            </a:r>
            <a:r>
              <a:rPr lang="en-US" dirty="0" err="1" smtClean="0"/>
              <a:t>colouring</a:t>
            </a:r>
            <a:r>
              <a:rPr lang="en-US" dirty="0" smtClean="0"/>
              <a:t> agents, TiO2 and heating time on the phase composition and microstructure of </a:t>
            </a:r>
            <a:r>
              <a:rPr lang="en-US" dirty="0" err="1" smtClean="0"/>
              <a:t>willemite</a:t>
            </a:r>
            <a:r>
              <a:rPr lang="en-US" dirty="0" smtClean="0"/>
              <a:t> crystal glazes were investigated and reported. The microstructure of the glazes fired with 2 staged fast firing cycles was examined by XRD, SEM and image analyses. Microstructural and image analysis showed that </a:t>
            </a:r>
            <a:r>
              <a:rPr lang="en-US" dirty="0" err="1" smtClean="0"/>
              <a:t>colouring</a:t>
            </a:r>
            <a:r>
              <a:rPr lang="en-US" dirty="0" smtClean="0"/>
              <a:t> agents, TiO2 and firing parameters changed the shape, size and number of </a:t>
            </a:r>
            <a:r>
              <a:rPr lang="en-US" dirty="0" err="1" smtClean="0"/>
              <a:t>willemite</a:t>
            </a:r>
            <a:r>
              <a:rPr lang="en-US" dirty="0" smtClean="0"/>
              <a:t> crystals.</a:t>
            </a:r>
            <a:endParaRPr lang="hu-HU" dirty="0"/>
          </a:p>
        </p:txBody>
      </p:sp>
      <p:sp>
        <p:nvSpPr>
          <p:cNvPr id="4" name="Dia számának helye 3"/>
          <p:cNvSpPr>
            <a:spLocks noGrp="1"/>
          </p:cNvSpPr>
          <p:nvPr>
            <p:ph type="sldNum" sz="quarter" idx="10"/>
          </p:nvPr>
        </p:nvSpPr>
        <p:spPr/>
        <p:txBody>
          <a:bodyPr/>
          <a:lstStyle/>
          <a:p>
            <a:fld id="{88C6CE34-920E-F141-9BE6-28A9F8725220}" type="slidenum">
              <a:rPr lang="en-US" smtClean="0"/>
              <a:t>8</a:t>
            </a:fld>
            <a:endParaRPr lang="en-US"/>
          </a:p>
        </p:txBody>
      </p:sp>
    </p:spTree>
    <p:extLst>
      <p:ext uri="{BB962C8B-B14F-4D97-AF65-F5344CB8AC3E}">
        <p14:creationId xmlns:p14="http://schemas.microsoft.com/office/powerpoint/2010/main" val="299959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8C6CE34-920E-F141-9BE6-28A9F8725220}" type="slidenum">
              <a:rPr lang="en-US" smtClean="0"/>
              <a:t>9</a:t>
            </a:fld>
            <a:endParaRPr lang="en-US"/>
          </a:p>
        </p:txBody>
      </p:sp>
    </p:spTree>
    <p:extLst>
      <p:ext uri="{BB962C8B-B14F-4D97-AF65-F5344CB8AC3E}">
        <p14:creationId xmlns:p14="http://schemas.microsoft.com/office/powerpoint/2010/main" val="299669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20DCAB5E-54A8-1A47-B970-9EF062E6DBA7}" type="datetimeFigureOut">
              <a:rPr lang="en-US" smtClean="0"/>
              <a:t>9/13/2017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BF7EC1B-1FCE-0346-B5B0-3BA1CF52A7C8}" type="slidenum">
              <a:rPr lang="en-US" smtClean="0"/>
              <a:t>‹#›</a:t>
            </a:fld>
            <a:endParaRPr lang="en-US"/>
          </a:p>
        </p:txBody>
      </p:sp>
      <p:sp>
        <p:nvSpPr>
          <p:cNvPr id="20" name="Title 12"/>
          <p:cNvSpPr>
            <a:spLocks noGrp="1"/>
          </p:cNvSpPr>
          <p:nvPr>
            <p:ph type="title" hasCustomPrompt="1"/>
          </p:nvPr>
        </p:nvSpPr>
        <p:spPr>
          <a:xfrm>
            <a:off x="1371600" y="483204"/>
            <a:ext cx="7390524" cy="574948"/>
          </a:xfrm>
          <a:prstGeom prst="rect">
            <a:avLst/>
          </a:prstGeom>
        </p:spPr>
        <p:txBody>
          <a:bodyPr lIns="0" rIns="0" bIns="0" anchor="t" anchorCtr="0">
            <a:normAutofit/>
          </a:bodyPr>
          <a:lstStyle>
            <a:lvl1pPr algn="l">
              <a:lnSpc>
                <a:spcPts val="1400"/>
              </a:lnSpc>
              <a:defRPr sz="1300" cap="all" baseline="0">
                <a:solidFill>
                  <a:schemeClr val="bg1"/>
                </a:solidFill>
                <a:latin typeface="Arial"/>
              </a:defRPr>
            </a:lvl1pPr>
          </a:lstStyle>
          <a:p>
            <a:r>
              <a:rPr lang="hu-HU" dirty="0" smtClean="0"/>
              <a:t>Click to edit Master </a:t>
            </a:r>
            <a:br>
              <a:rPr lang="hu-HU" dirty="0" smtClean="0"/>
            </a:br>
            <a:r>
              <a:rPr lang="hu-HU" dirty="0" smtClean="0"/>
              <a:t>title style</a:t>
            </a:r>
            <a:endParaRPr lang="en-US" dirty="0"/>
          </a:p>
        </p:txBody>
      </p:sp>
      <p:sp>
        <p:nvSpPr>
          <p:cNvPr id="25" name="Text Placeholder 24"/>
          <p:cNvSpPr>
            <a:spLocks noGrp="1"/>
          </p:cNvSpPr>
          <p:nvPr>
            <p:ph type="body" sz="quarter" idx="13"/>
          </p:nvPr>
        </p:nvSpPr>
        <p:spPr>
          <a:xfrm>
            <a:off x="1309688" y="2116138"/>
            <a:ext cx="6621462" cy="3883025"/>
          </a:xfrm>
          <a:prstGeom prst="rect">
            <a:avLst/>
          </a:prstGeom>
        </p:spPr>
        <p:txBody>
          <a:bodyPr vert="horz"/>
          <a:lstStyle>
            <a:lvl1pPr marL="342900" indent="-342900">
              <a:lnSpc>
                <a:spcPts val="2200"/>
              </a:lnSpc>
              <a:spcBef>
                <a:spcPts val="0"/>
              </a:spcBef>
              <a:buClr>
                <a:srgbClr val="899FB2"/>
              </a:buClr>
              <a:buSzPct val="120000"/>
              <a:buFont typeface="Wingdings" charset="2"/>
              <a:buChar char="§"/>
              <a:defRPr sz="1700" baseline="0">
                <a:solidFill>
                  <a:schemeClr val="tx1"/>
                </a:solidFill>
                <a:latin typeface="Arial"/>
              </a:defRPr>
            </a:lvl1pPr>
            <a:lvl2pPr>
              <a:lnSpc>
                <a:spcPts val="2200"/>
              </a:lnSpc>
              <a:spcBef>
                <a:spcPts val="0"/>
              </a:spcBef>
              <a:defRPr sz="1700" baseline="0">
                <a:solidFill>
                  <a:schemeClr val="tx1"/>
                </a:solidFill>
                <a:latin typeface="Arial"/>
              </a:defRPr>
            </a:lvl2pPr>
            <a:lvl3pPr>
              <a:lnSpc>
                <a:spcPts val="2200"/>
              </a:lnSpc>
              <a:spcBef>
                <a:spcPts val="0"/>
              </a:spcBef>
              <a:defRPr sz="1700" baseline="0">
                <a:solidFill>
                  <a:schemeClr val="tx1"/>
                </a:solidFill>
                <a:latin typeface="Arial"/>
              </a:defRPr>
            </a:lvl3pPr>
            <a:lvl4pPr>
              <a:lnSpc>
                <a:spcPts val="2200"/>
              </a:lnSpc>
              <a:spcBef>
                <a:spcPts val="0"/>
              </a:spcBef>
              <a:defRPr sz="1700" baseline="0">
                <a:solidFill>
                  <a:schemeClr val="tx1"/>
                </a:solidFill>
                <a:latin typeface="Arial"/>
              </a:defRPr>
            </a:lvl4pPr>
            <a:lvl5pPr>
              <a:lnSpc>
                <a:spcPts val="2200"/>
              </a:lnSpc>
              <a:spcBef>
                <a:spcPts val="0"/>
              </a:spcBef>
              <a:defRPr sz="1700" baseline="0">
                <a:solidFill>
                  <a:schemeClr val="tx1"/>
                </a:solidFill>
                <a:latin typeface="Arial"/>
              </a:defRPr>
            </a:lvl5pPr>
          </a:lstStyle>
          <a:p>
            <a:pPr lvl="0"/>
            <a:r>
              <a:rPr lang="hu-HU" dirty="0" smtClean="0"/>
              <a:t>Click to edit Master text styles</a:t>
            </a:r>
          </a:p>
          <a:p>
            <a:pPr lvl="1"/>
            <a:r>
              <a:rPr lang="hu-HU" dirty="0" smtClean="0"/>
              <a:t>Second level</a:t>
            </a:r>
          </a:p>
          <a:p>
            <a:pPr lvl="2"/>
            <a:r>
              <a:rPr lang="hu-HU" dirty="0" smtClean="0"/>
              <a:t>Third level</a:t>
            </a:r>
          </a:p>
          <a:p>
            <a:pPr lvl="3"/>
            <a:r>
              <a:rPr lang="hu-HU" dirty="0" smtClean="0"/>
              <a:t>Fourth level</a:t>
            </a:r>
          </a:p>
          <a:p>
            <a:pPr lvl="4"/>
            <a:r>
              <a:rPr lang="hu-HU" dirty="0" smtClean="0"/>
              <a:t>Fifth level</a:t>
            </a:r>
            <a:endParaRPr lang="en-US" dirty="0"/>
          </a:p>
        </p:txBody>
      </p:sp>
    </p:spTree>
    <p:extLst>
      <p:ext uri="{BB962C8B-B14F-4D97-AF65-F5344CB8AC3E}">
        <p14:creationId xmlns:p14="http://schemas.microsoft.com/office/powerpoint/2010/main" val="27710402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CAB5E-54A8-1A47-B970-9EF062E6DBA7}"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7EC1B-1FCE-0346-B5B0-3BA1CF52A7C8}" type="slidenum">
              <a:rPr lang="en-US" smtClean="0"/>
              <a:t>‹#›</a:t>
            </a:fld>
            <a:endParaRPr lang="en-US"/>
          </a:p>
        </p:txBody>
      </p:sp>
      <p:sp>
        <p:nvSpPr>
          <p:cNvPr id="6" name="Title 12"/>
          <p:cNvSpPr>
            <a:spLocks noGrp="1"/>
          </p:cNvSpPr>
          <p:nvPr>
            <p:ph type="title" hasCustomPrompt="1"/>
          </p:nvPr>
        </p:nvSpPr>
        <p:spPr>
          <a:xfrm>
            <a:off x="1371600" y="483204"/>
            <a:ext cx="7390524" cy="574948"/>
          </a:xfrm>
          <a:prstGeom prst="rect">
            <a:avLst/>
          </a:prstGeom>
        </p:spPr>
        <p:txBody>
          <a:bodyPr lIns="0" rIns="0" bIns="0" anchor="t" anchorCtr="0">
            <a:normAutofit/>
          </a:bodyPr>
          <a:lstStyle>
            <a:lvl1pPr algn="l">
              <a:lnSpc>
                <a:spcPts val="1400"/>
              </a:lnSpc>
              <a:defRPr sz="1300" cap="all" baseline="0">
                <a:solidFill>
                  <a:schemeClr val="bg1"/>
                </a:solidFill>
                <a:latin typeface="Arial"/>
              </a:defRPr>
            </a:lvl1pPr>
          </a:lstStyle>
          <a:p>
            <a:r>
              <a:rPr lang="hu-HU" dirty="0" smtClean="0"/>
              <a:t>Click to edit Master </a:t>
            </a:r>
            <a:br>
              <a:rPr lang="hu-HU" dirty="0" smtClean="0"/>
            </a:br>
            <a:r>
              <a:rPr lang="hu-HU" dirty="0" smtClean="0"/>
              <a:t>title style</a:t>
            </a:r>
            <a:endParaRPr lang="en-US" dirty="0"/>
          </a:p>
        </p:txBody>
      </p:sp>
      <p:sp>
        <p:nvSpPr>
          <p:cNvPr id="7" name="Text Placeholder 24"/>
          <p:cNvSpPr>
            <a:spLocks noGrp="1"/>
          </p:cNvSpPr>
          <p:nvPr>
            <p:ph type="body" sz="quarter" idx="13"/>
          </p:nvPr>
        </p:nvSpPr>
        <p:spPr>
          <a:xfrm>
            <a:off x="1309688" y="2116138"/>
            <a:ext cx="6621462" cy="3883025"/>
          </a:xfrm>
          <a:prstGeom prst="rect">
            <a:avLst/>
          </a:prstGeom>
        </p:spPr>
        <p:txBody>
          <a:bodyPr vert="horz"/>
          <a:lstStyle>
            <a:lvl1pPr marL="342900" indent="-342900">
              <a:lnSpc>
                <a:spcPts val="2200"/>
              </a:lnSpc>
              <a:spcBef>
                <a:spcPts val="0"/>
              </a:spcBef>
              <a:buClr>
                <a:srgbClr val="899FB2"/>
              </a:buClr>
              <a:buSzPct val="120000"/>
              <a:buFont typeface="Wingdings" charset="2"/>
              <a:buChar char="§"/>
              <a:defRPr sz="1700" baseline="0">
                <a:solidFill>
                  <a:schemeClr val="tx1"/>
                </a:solidFill>
                <a:latin typeface="Arial"/>
              </a:defRPr>
            </a:lvl1pPr>
            <a:lvl2pPr>
              <a:lnSpc>
                <a:spcPts val="2200"/>
              </a:lnSpc>
              <a:spcBef>
                <a:spcPts val="0"/>
              </a:spcBef>
              <a:defRPr sz="1700" baseline="0">
                <a:solidFill>
                  <a:schemeClr val="tx1"/>
                </a:solidFill>
                <a:latin typeface="Arial"/>
              </a:defRPr>
            </a:lvl2pPr>
            <a:lvl3pPr>
              <a:lnSpc>
                <a:spcPts val="2200"/>
              </a:lnSpc>
              <a:spcBef>
                <a:spcPts val="0"/>
              </a:spcBef>
              <a:defRPr sz="1700" baseline="0">
                <a:solidFill>
                  <a:schemeClr val="tx1"/>
                </a:solidFill>
                <a:latin typeface="Arial"/>
              </a:defRPr>
            </a:lvl3pPr>
            <a:lvl4pPr>
              <a:lnSpc>
                <a:spcPts val="2200"/>
              </a:lnSpc>
              <a:spcBef>
                <a:spcPts val="0"/>
              </a:spcBef>
              <a:defRPr sz="1700" baseline="0">
                <a:solidFill>
                  <a:schemeClr val="tx1"/>
                </a:solidFill>
                <a:latin typeface="Arial"/>
              </a:defRPr>
            </a:lvl4pPr>
            <a:lvl5pPr>
              <a:lnSpc>
                <a:spcPts val="2200"/>
              </a:lnSpc>
              <a:spcBef>
                <a:spcPts val="0"/>
              </a:spcBef>
              <a:defRPr sz="1700" baseline="0">
                <a:solidFill>
                  <a:schemeClr val="tx1"/>
                </a:solidFill>
                <a:latin typeface="Arial"/>
              </a:defRPr>
            </a:lvl5pPr>
          </a:lstStyle>
          <a:p>
            <a:pPr lvl="0"/>
            <a:r>
              <a:rPr lang="hu-HU" dirty="0" smtClean="0"/>
              <a:t>Click to edit Master text styles</a:t>
            </a:r>
          </a:p>
          <a:p>
            <a:pPr lvl="1"/>
            <a:r>
              <a:rPr lang="hu-HU" dirty="0" smtClean="0"/>
              <a:t>Second level</a:t>
            </a:r>
          </a:p>
          <a:p>
            <a:pPr lvl="2"/>
            <a:r>
              <a:rPr lang="hu-HU" dirty="0" smtClean="0"/>
              <a:t>Third level</a:t>
            </a:r>
          </a:p>
          <a:p>
            <a:pPr lvl="3"/>
            <a:r>
              <a:rPr lang="hu-HU" dirty="0" smtClean="0"/>
              <a:t>Fourth level</a:t>
            </a:r>
          </a:p>
          <a:p>
            <a:pPr lvl="4"/>
            <a:r>
              <a:rPr lang="hu-HU" dirty="0" smtClean="0"/>
              <a:t>Fifth level</a:t>
            </a:r>
            <a:endParaRPr lang="en-US" dirty="0"/>
          </a:p>
        </p:txBody>
      </p:sp>
    </p:spTree>
    <p:extLst>
      <p:ext uri="{BB962C8B-B14F-4D97-AF65-F5344CB8AC3E}">
        <p14:creationId xmlns:p14="http://schemas.microsoft.com/office/powerpoint/2010/main" val="89339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DCAB5E-54A8-1A47-B970-9EF062E6DBA7}"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7EC1B-1FCE-0346-B5B0-3BA1CF52A7C8}" type="slidenum">
              <a:rPr lang="en-US" smtClean="0"/>
              <a:t>‹#›</a:t>
            </a:fld>
            <a:endParaRPr lang="en-US"/>
          </a:p>
        </p:txBody>
      </p:sp>
      <p:sp>
        <p:nvSpPr>
          <p:cNvPr id="6" name="Title 12"/>
          <p:cNvSpPr>
            <a:spLocks noGrp="1"/>
          </p:cNvSpPr>
          <p:nvPr>
            <p:ph type="title" hasCustomPrompt="1"/>
          </p:nvPr>
        </p:nvSpPr>
        <p:spPr>
          <a:xfrm>
            <a:off x="1371600" y="483204"/>
            <a:ext cx="7390524" cy="574948"/>
          </a:xfrm>
          <a:prstGeom prst="rect">
            <a:avLst/>
          </a:prstGeom>
        </p:spPr>
        <p:txBody>
          <a:bodyPr lIns="0" rIns="0" bIns="0" anchor="t" anchorCtr="0">
            <a:normAutofit/>
          </a:bodyPr>
          <a:lstStyle>
            <a:lvl1pPr algn="l">
              <a:lnSpc>
                <a:spcPts val="1400"/>
              </a:lnSpc>
              <a:defRPr sz="1300" cap="all" baseline="0">
                <a:solidFill>
                  <a:schemeClr val="bg1"/>
                </a:solidFill>
                <a:latin typeface="Arial"/>
              </a:defRPr>
            </a:lvl1pPr>
          </a:lstStyle>
          <a:p>
            <a:r>
              <a:rPr lang="hu-HU" dirty="0" smtClean="0"/>
              <a:t>Click to edit Master </a:t>
            </a:r>
            <a:br>
              <a:rPr lang="hu-HU" dirty="0" smtClean="0"/>
            </a:br>
            <a:r>
              <a:rPr lang="hu-HU" dirty="0" smtClean="0"/>
              <a:t>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66164" y="-178281"/>
            <a:ext cx="7198277" cy="8517260"/>
          </a:xfrm>
          <a:prstGeom prst="rect">
            <a:avLst/>
          </a:prstGeom>
        </p:spPr>
      </p:pic>
      <p:sp>
        <p:nvSpPr>
          <p:cNvPr id="13" name="Text Placeholder 24"/>
          <p:cNvSpPr>
            <a:spLocks noGrp="1"/>
          </p:cNvSpPr>
          <p:nvPr>
            <p:ph type="body" sz="quarter" idx="13"/>
          </p:nvPr>
        </p:nvSpPr>
        <p:spPr>
          <a:xfrm>
            <a:off x="1309688" y="2116138"/>
            <a:ext cx="4458019" cy="3883025"/>
          </a:xfrm>
          <a:prstGeom prst="rect">
            <a:avLst/>
          </a:prstGeom>
        </p:spPr>
        <p:txBody>
          <a:bodyPr vert="horz"/>
          <a:lstStyle>
            <a:lvl1pPr marL="342900" indent="-342900">
              <a:lnSpc>
                <a:spcPts val="2200"/>
              </a:lnSpc>
              <a:spcBef>
                <a:spcPts val="0"/>
              </a:spcBef>
              <a:buClr>
                <a:srgbClr val="899FB2"/>
              </a:buClr>
              <a:buSzPct val="120000"/>
              <a:buFont typeface="Wingdings" charset="2"/>
              <a:buChar char="§"/>
              <a:defRPr sz="1700" baseline="0">
                <a:solidFill>
                  <a:schemeClr val="tx1"/>
                </a:solidFill>
                <a:latin typeface="Arial"/>
              </a:defRPr>
            </a:lvl1pPr>
            <a:lvl2pPr>
              <a:lnSpc>
                <a:spcPts val="2200"/>
              </a:lnSpc>
              <a:spcBef>
                <a:spcPts val="0"/>
              </a:spcBef>
              <a:defRPr sz="1700" baseline="0">
                <a:solidFill>
                  <a:schemeClr val="tx1"/>
                </a:solidFill>
                <a:latin typeface="Arial"/>
              </a:defRPr>
            </a:lvl2pPr>
            <a:lvl3pPr>
              <a:lnSpc>
                <a:spcPts val="2200"/>
              </a:lnSpc>
              <a:spcBef>
                <a:spcPts val="0"/>
              </a:spcBef>
              <a:defRPr sz="1700" baseline="0">
                <a:solidFill>
                  <a:schemeClr val="tx1"/>
                </a:solidFill>
                <a:latin typeface="Arial"/>
              </a:defRPr>
            </a:lvl3pPr>
            <a:lvl4pPr>
              <a:lnSpc>
                <a:spcPts val="2200"/>
              </a:lnSpc>
              <a:spcBef>
                <a:spcPts val="0"/>
              </a:spcBef>
              <a:defRPr sz="1700" baseline="0">
                <a:solidFill>
                  <a:schemeClr val="tx1"/>
                </a:solidFill>
                <a:latin typeface="Arial"/>
              </a:defRPr>
            </a:lvl4pPr>
            <a:lvl5pPr>
              <a:lnSpc>
                <a:spcPts val="2200"/>
              </a:lnSpc>
              <a:spcBef>
                <a:spcPts val="0"/>
              </a:spcBef>
              <a:defRPr sz="1700" baseline="0">
                <a:solidFill>
                  <a:schemeClr val="tx1"/>
                </a:solidFill>
                <a:latin typeface="Arial"/>
              </a:defRPr>
            </a:lvl5pPr>
          </a:lstStyle>
          <a:p>
            <a:pPr lvl="0"/>
            <a:r>
              <a:rPr lang="hu-HU" dirty="0" smtClean="0"/>
              <a:t>Click to edit Master text styles</a:t>
            </a:r>
          </a:p>
          <a:p>
            <a:pPr lvl="1"/>
            <a:r>
              <a:rPr lang="hu-HU" dirty="0" smtClean="0"/>
              <a:t>Second level</a:t>
            </a:r>
          </a:p>
          <a:p>
            <a:pPr lvl="2"/>
            <a:r>
              <a:rPr lang="hu-HU" dirty="0" smtClean="0"/>
              <a:t>Third level</a:t>
            </a:r>
          </a:p>
          <a:p>
            <a:pPr lvl="3"/>
            <a:r>
              <a:rPr lang="hu-HU" dirty="0" smtClean="0"/>
              <a:t>Fourth level</a:t>
            </a:r>
          </a:p>
          <a:p>
            <a:pPr lvl="4"/>
            <a:r>
              <a:rPr lang="hu-HU" dirty="0" smtClean="0"/>
              <a:t>Fifth level</a:t>
            </a:r>
            <a:endParaRPr lang="en-US" dirty="0"/>
          </a:p>
        </p:txBody>
      </p:sp>
    </p:spTree>
    <p:extLst>
      <p:ext uri="{BB962C8B-B14F-4D97-AF65-F5344CB8AC3E}">
        <p14:creationId xmlns:p14="http://schemas.microsoft.com/office/powerpoint/2010/main" val="335290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449" y="3413232"/>
            <a:ext cx="8245365" cy="992354"/>
          </a:xfrm>
          <a:prstGeom prst="rect">
            <a:avLst/>
          </a:prstGeom>
        </p:spPr>
        <p:txBody>
          <a:bodyPr/>
          <a:lstStyle>
            <a:lvl1pPr marL="0" indent="0" algn="r">
              <a:buNone/>
              <a:defRPr sz="24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Title 1"/>
          <p:cNvSpPr>
            <a:spLocks noGrp="1"/>
          </p:cNvSpPr>
          <p:nvPr>
            <p:ph type="title"/>
          </p:nvPr>
        </p:nvSpPr>
        <p:spPr>
          <a:xfrm>
            <a:off x="455449" y="2168254"/>
            <a:ext cx="8245366" cy="1143000"/>
          </a:xfrm>
          <a:prstGeom prst="rect">
            <a:avLst/>
          </a:prstGeom>
        </p:spPr>
        <p:txBody>
          <a:bodyPr tIns="0" bIns="0"/>
          <a:lstStyle>
            <a:lvl1pPr algn="r">
              <a:defRPr sz="3900" kern="1200" baseline="0">
                <a:solidFill>
                  <a:schemeClr val="bg1"/>
                </a:solidFill>
                <a:latin typeface="Arial"/>
              </a:defRPr>
            </a:lvl1pPr>
          </a:lstStyle>
          <a:p>
            <a:endParaRPr lang="en-US" dirty="0"/>
          </a:p>
        </p:txBody>
      </p:sp>
      <p:sp>
        <p:nvSpPr>
          <p:cNvPr id="11" name="TextBox 10"/>
          <p:cNvSpPr txBox="1"/>
          <p:nvPr userDrawn="1"/>
        </p:nvSpPr>
        <p:spPr>
          <a:xfrm>
            <a:off x="4808485" y="6376282"/>
            <a:ext cx="3918608" cy="107722"/>
          </a:xfrm>
          <a:prstGeom prst="rect">
            <a:avLst/>
          </a:prstGeom>
          <a:noFill/>
        </p:spPr>
        <p:txBody>
          <a:bodyPr wrap="square" tIns="0" bIns="0"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700" b="0" i="0" u="none" strike="noStrike" kern="0" cap="all" spc="200" baseline="0" dirty="0" smtClean="0">
                <a:solidFill>
                  <a:srgbClr val="888888"/>
                </a:solidFill>
                <a:latin typeface="BodoniH-Laser"/>
                <a:ea typeface="+mn-ea"/>
                <a:cs typeface="+mn-cs"/>
              </a:rPr>
              <a:t>Miskolci Egyetem. A tudás és közösség campusa.</a:t>
            </a:r>
          </a:p>
        </p:txBody>
      </p:sp>
    </p:spTree>
    <p:extLst>
      <p:ext uri="{BB962C8B-B14F-4D97-AF65-F5344CB8AC3E}">
        <p14:creationId xmlns:p14="http://schemas.microsoft.com/office/powerpoint/2010/main" val="2260049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CAB5E-54A8-1A47-B970-9EF062E6DBA7}" type="datetimeFigureOut">
              <a:rPr lang="en-US" smtClean="0"/>
              <a:t>9/13/2017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7EC1B-1FCE-0346-B5B0-3BA1CF52A7C8}" type="slidenum">
              <a:rPr lang="en-US" smtClean="0"/>
              <a:t>‹#›</a:t>
            </a:fld>
            <a:endParaRPr lang="en-US"/>
          </a:p>
        </p:txBody>
      </p:sp>
      <p:sp>
        <p:nvSpPr>
          <p:cNvPr id="7" name="Rectangle 6"/>
          <p:cNvSpPr/>
          <p:nvPr userDrawn="1"/>
        </p:nvSpPr>
        <p:spPr>
          <a:xfrm>
            <a:off x="0" y="-1"/>
            <a:ext cx="9144000" cy="1422000"/>
          </a:xfrm>
          <a:prstGeom prst="rect">
            <a:avLst/>
          </a:prstGeom>
          <a:solidFill>
            <a:srgbClr val="133F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me_logo_cimer_white.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04431" y="453655"/>
            <a:ext cx="550259" cy="521674"/>
          </a:xfrm>
          <a:prstGeom prst="rect">
            <a:avLst/>
          </a:prstGeom>
        </p:spPr>
      </p:pic>
      <p:pic>
        <p:nvPicPr>
          <p:cNvPr id="13" name="Picture 12"/>
          <p:cNvPicPr>
            <a:picLocks noChangeAspect="1"/>
          </p:cNvPicPr>
          <p:nvPr userDrawn="1"/>
        </p:nvPicPr>
        <p:blipFill>
          <a:blip r:embed="rId6"/>
          <a:stretch>
            <a:fillRect/>
          </a:stretch>
        </p:blipFill>
        <p:spPr>
          <a:xfrm>
            <a:off x="0" y="1395168"/>
            <a:ext cx="9144000" cy="57150"/>
          </a:xfrm>
          <a:prstGeom prst="rect">
            <a:avLst/>
          </a:prstGeom>
        </p:spPr>
      </p:pic>
    </p:spTree>
    <p:extLst>
      <p:ext uri="{BB962C8B-B14F-4D97-AF65-F5344CB8AC3E}">
        <p14:creationId xmlns:p14="http://schemas.microsoft.com/office/powerpoint/2010/main" val="1430072343"/>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8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8DDFA-0365-1D4B-96EB-4F8E878DDD36}" type="datetimeFigureOut">
              <a:rPr lang="en-US" smtClean="0"/>
              <a:t>9/13/2017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AB4F6-4089-7246-93E5-3BD4973B007D}" type="slidenum">
              <a:rPr lang="en-US" smtClean="0"/>
              <a:t>‹#›</a:t>
            </a:fld>
            <a:endParaRPr lang="en-US" dirty="0"/>
          </a:p>
        </p:txBody>
      </p:sp>
      <p:sp>
        <p:nvSpPr>
          <p:cNvPr id="7" name="Rectangle 6"/>
          <p:cNvSpPr/>
          <p:nvPr userDrawn="1"/>
        </p:nvSpPr>
        <p:spPr>
          <a:xfrm>
            <a:off x="0" y="0"/>
            <a:ext cx="9144000" cy="4561344"/>
          </a:xfrm>
          <a:prstGeom prst="rect">
            <a:avLst/>
          </a:prstGeom>
          <a:solidFill>
            <a:srgbClr val="133F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0" y="4561344"/>
            <a:ext cx="9144000" cy="57150"/>
          </a:xfrm>
          <a:prstGeom prst="rect">
            <a:avLst/>
          </a:prstGeom>
        </p:spPr>
      </p:pic>
      <p:pic>
        <p:nvPicPr>
          <p:cNvPr id="11" name="Picture 10"/>
          <p:cNvPicPr>
            <a:picLocks noChangeAspect="1"/>
          </p:cNvPicPr>
          <p:nvPr userDrawn="1"/>
        </p:nvPicPr>
        <p:blipFill>
          <a:blip r:embed="rId4"/>
          <a:stretch>
            <a:fillRect/>
          </a:stretch>
        </p:blipFill>
        <p:spPr>
          <a:xfrm>
            <a:off x="516255" y="541288"/>
            <a:ext cx="3553211" cy="931285"/>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5165" y="1862080"/>
            <a:ext cx="4346904" cy="5139825"/>
          </a:xfrm>
          <a:prstGeom prst="rect">
            <a:avLst/>
          </a:prstGeom>
        </p:spPr>
      </p:pic>
    </p:spTree>
    <p:extLst>
      <p:ext uri="{BB962C8B-B14F-4D97-AF65-F5344CB8AC3E}">
        <p14:creationId xmlns:p14="http://schemas.microsoft.com/office/powerpoint/2010/main" val="214012439"/>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1762" y="3645780"/>
            <a:ext cx="8245366" cy="1143000"/>
          </a:xfrm>
        </p:spPr>
        <p:txBody>
          <a:bodyPr/>
          <a:lstStyle/>
          <a:p>
            <a:r>
              <a:rPr lang="hu-HU" sz="3200" smtClean="0"/>
              <a:t>Név</a:t>
            </a:r>
            <a:endParaRPr lang="en-US" sz="3200" dirty="0"/>
          </a:p>
        </p:txBody>
      </p:sp>
      <p:pic>
        <p:nvPicPr>
          <p:cNvPr id="5" name="Kép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6046" y="4788780"/>
            <a:ext cx="3125336" cy="1492906"/>
          </a:xfrm>
          <a:prstGeom prst="rect">
            <a:avLst/>
          </a:prstGeom>
        </p:spPr>
      </p:pic>
      <p:sp>
        <p:nvSpPr>
          <p:cNvPr id="6" name="Szövegdoboz 5"/>
          <p:cNvSpPr txBox="1"/>
          <p:nvPr/>
        </p:nvSpPr>
        <p:spPr>
          <a:xfrm>
            <a:off x="4874174" y="476596"/>
            <a:ext cx="4142510" cy="954107"/>
          </a:xfrm>
          <a:prstGeom prst="rect">
            <a:avLst/>
          </a:prstGeom>
          <a:noFill/>
        </p:spPr>
        <p:txBody>
          <a:bodyPr wrap="square" rtlCol="0">
            <a:spAutoFit/>
          </a:bodyPr>
          <a:lstStyle/>
          <a:p>
            <a:pPr algn="ctr"/>
            <a:r>
              <a:rPr lang="hu-HU" sz="2800" cap="small" dirty="0" smtClean="0">
                <a:solidFill>
                  <a:schemeClr val="bg1"/>
                </a:solidFill>
                <a:cs typeface="Arial" panose="020B0604020202020204" pitchFamily="34" charset="0"/>
              </a:rPr>
              <a:t>TERPLÁN Zénó Program 2016/2017</a:t>
            </a:r>
            <a:endParaRPr lang="hu-HU" sz="2800" cap="small" dirty="0">
              <a:solidFill>
                <a:schemeClr val="bg1"/>
              </a:solidFill>
              <a:cs typeface="Arial" panose="020B0604020202020204" pitchFamily="34" charset="0"/>
            </a:endParaRPr>
          </a:p>
        </p:txBody>
      </p:sp>
      <p:sp>
        <p:nvSpPr>
          <p:cNvPr id="2" name="Szövegdoboz 1"/>
          <p:cNvSpPr txBox="1"/>
          <p:nvPr/>
        </p:nvSpPr>
        <p:spPr>
          <a:xfrm>
            <a:off x="4724400" y="2165684"/>
            <a:ext cx="3920836" cy="2000548"/>
          </a:xfrm>
          <a:prstGeom prst="rect">
            <a:avLst/>
          </a:prstGeom>
          <a:noFill/>
        </p:spPr>
        <p:txBody>
          <a:bodyPr wrap="square" rtlCol="0">
            <a:spAutoFit/>
          </a:bodyPr>
          <a:lstStyle>
            <a:defPPr>
              <a:defRPr lang="en-US"/>
            </a:defPPr>
            <a:lvl1pPr algn="ctr">
              <a:defRPr sz="2800">
                <a:solidFill>
                  <a:schemeClr val="bg1"/>
                </a:solidFill>
                <a:cs typeface="Arial" panose="020B0604020202020204" pitchFamily="34" charset="0"/>
              </a:defRPr>
            </a:lvl1pPr>
          </a:lstStyle>
          <a:p>
            <a:r>
              <a:rPr lang="hu-HU" dirty="0" smtClean="0"/>
              <a:t>Simon Andrea</a:t>
            </a:r>
            <a:endParaRPr lang="hu-HU" dirty="0"/>
          </a:p>
          <a:p>
            <a:r>
              <a:rPr lang="hu-HU" sz="2400" dirty="0" smtClean="0"/>
              <a:t>adjunktus</a:t>
            </a:r>
            <a:endParaRPr lang="hu-HU" sz="2400" dirty="0"/>
          </a:p>
          <a:p>
            <a:r>
              <a:rPr lang="hu-HU" sz="2400" dirty="0" smtClean="0"/>
              <a:t>Műszaki Anyagtudományi Kar, Kerámia és Polimermérnöki Intézet</a:t>
            </a:r>
            <a:endParaRPr lang="hu-HU" sz="2400" dirty="0"/>
          </a:p>
        </p:txBody>
      </p:sp>
    </p:spTree>
    <p:extLst>
      <p:ext uri="{BB962C8B-B14F-4D97-AF65-F5344CB8AC3E}">
        <p14:creationId xmlns:p14="http://schemas.microsoft.com/office/powerpoint/2010/main" val="20107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sp>
        <p:nvSpPr>
          <p:cNvPr id="3" name="Text Placeholder 2"/>
          <p:cNvSpPr>
            <a:spLocks noGrp="1"/>
          </p:cNvSpPr>
          <p:nvPr>
            <p:ph type="body" sz="quarter" idx="13"/>
          </p:nvPr>
        </p:nvSpPr>
        <p:spPr>
          <a:xfrm>
            <a:off x="1309688" y="2116139"/>
            <a:ext cx="6621462" cy="2821622"/>
          </a:xfrm>
        </p:spPr>
        <p:txBody>
          <a:bodyPr/>
          <a:lstStyle/>
          <a:p>
            <a:pPr marL="0" indent="0">
              <a:lnSpc>
                <a:spcPct val="200000"/>
              </a:lnSpc>
              <a:buNone/>
            </a:pPr>
            <a:r>
              <a:rPr lang="hu-HU" dirty="0" smtClean="0"/>
              <a:t>Bevezetés</a:t>
            </a:r>
          </a:p>
          <a:p>
            <a:pPr>
              <a:lnSpc>
                <a:spcPct val="200000"/>
              </a:lnSpc>
            </a:pPr>
            <a:r>
              <a:rPr lang="hu-HU" dirty="0" smtClean="0"/>
              <a:t>Kristálymázak</a:t>
            </a:r>
          </a:p>
          <a:p>
            <a:pPr>
              <a:lnSpc>
                <a:spcPct val="200000"/>
              </a:lnSpc>
            </a:pPr>
            <a:r>
              <a:rPr lang="hu-HU" dirty="0" smtClean="0"/>
              <a:t>Kísérlet</a:t>
            </a:r>
          </a:p>
          <a:p>
            <a:pPr>
              <a:lnSpc>
                <a:spcPct val="200000"/>
              </a:lnSpc>
            </a:pPr>
            <a:r>
              <a:rPr lang="hu-HU" dirty="0" smtClean="0"/>
              <a:t>Eredmények</a:t>
            </a:r>
          </a:p>
          <a:p>
            <a:pPr>
              <a:lnSpc>
                <a:spcPct val="200000"/>
              </a:lnSpc>
            </a:pPr>
            <a:r>
              <a:rPr lang="hu-HU" dirty="0" smtClean="0"/>
              <a:t>Konklúzió</a:t>
            </a:r>
            <a:endParaRPr lang="en-US" dirty="0"/>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spTree>
    <p:extLst>
      <p:ext uri="{BB962C8B-B14F-4D97-AF65-F5344CB8AC3E}">
        <p14:creationId xmlns:p14="http://schemas.microsoft.com/office/powerpoint/2010/main" val="22743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sp>
        <p:nvSpPr>
          <p:cNvPr id="3" name="Text Placeholder 2"/>
          <p:cNvSpPr>
            <a:spLocks noGrp="1"/>
          </p:cNvSpPr>
          <p:nvPr>
            <p:ph type="body" sz="quarter" idx="13"/>
          </p:nvPr>
        </p:nvSpPr>
        <p:spPr>
          <a:xfrm>
            <a:off x="1309688" y="1487837"/>
            <a:ext cx="6621462" cy="4355024"/>
          </a:xfrm>
        </p:spPr>
        <p:txBody>
          <a:bodyPr/>
          <a:lstStyle/>
          <a:p>
            <a:pPr marL="0" indent="0">
              <a:lnSpc>
                <a:spcPct val="200000"/>
              </a:lnSpc>
              <a:buNone/>
            </a:pPr>
            <a:r>
              <a:rPr lang="hu-HU" dirty="0" smtClean="0"/>
              <a:t>Máz</a:t>
            </a:r>
          </a:p>
          <a:p>
            <a:pPr>
              <a:lnSpc>
                <a:spcPct val="200000"/>
              </a:lnSpc>
            </a:pPr>
            <a:r>
              <a:rPr lang="hu-HU" dirty="0" smtClean="0"/>
              <a:t>Klasszikus: oxidok (hálózatképző, átmeneti, módosító), amorf</a:t>
            </a:r>
          </a:p>
          <a:p>
            <a:pPr>
              <a:lnSpc>
                <a:spcPct val="200000"/>
              </a:lnSpc>
            </a:pPr>
            <a:r>
              <a:rPr lang="hu-HU" dirty="0" smtClean="0"/>
              <a:t>Kristálymáz: különleges művészeti máz</a:t>
            </a:r>
          </a:p>
          <a:p>
            <a:pPr lvl="1">
              <a:lnSpc>
                <a:spcPct val="200000"/>
              </a:lnSpc>
            </a:pPr>
            <a:r>
              <a:rPr lang="hu-HU" dirty="0" err="1"/>
              <a:t>Makrokristályos</a:t>
            </a:r>
            <a:r>
              <a:rPr lang="hu-HU" dirty="0"/>
              <a:t>: szabad szemmel látható kristályok</a:t>
            </a:r>
          </a:p>
          <a:p>
            <a:pPr lvl="1">
              <a:lnSpc>
                <a:spcPct val="200000"/>
              </a:lnSpc>
            </a:pPr>
            <a:r>
              <a:rPr lang="hu-HU" dirty="0"/>
              <a:t>Mikrokristályos: </a:t>
            </a:r>
            <a:r>
              <a:rPr lang="hu-HU" dirty="0" smtClean="0"/>
              <a:t>matt/opál</a:t>
            </a:r>
          </a:p>
          <a:p>
            <a:pPr>
              <a:lnSpc>
                <a:spcPct val="200000"/>
              </a:lnSpc>
            </a:pPr>
            <a:r>
              <a:rPr lang="hu-HU" dirty="0" smtClean="0"/>
              <a:t>Nyitott kérdések</a:t>
            </a:r>
          </a:p>
          <a:p>
            <a:pPr lvl="1">
              <a:lnSpc>
                <a:spcPct val="200000"/>
              </a:lnSpc>
            </a:pPr>
            <a:r>
              <a:rPr lang="hu-HU" dirty="0" smtClean="0"/>
              <a:t>Szövetszerkezet: kristályok száma, mérete, morfológiája</a:t>
            </a:r>
          </a:p>
          <a:p>
            <a:pPr lvl="1">
              <a:lnSpc>
                <a:spcPct val="200000"/>
              </a:lnSpc>
            </a:pPr>
            <a:r>
              <a:rPr lang="hu-HU" dirty="0" smtClean="0"/>
              <a:t>Hőkezelés, oxidok hatása</a:t>
            </a:r>
          </a:p>
          <a:p>
            <a:pPr marL="0" indent="0">
              <a:lnSpc>
                <a:spcPct val="200000"/>
              </a:lnSpc>
              <a:buNone/>
            </a:pPr>
            <a:endParaRPr lang="hu-HU" dirty="0" smtClean="0"/>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spTree>
    <p:extLst>
      <p:ext uri="{BB962C8B-B14F-4D97-AF65-F5344CB8AC3E}">
        <p14:creationId xmlns:p14="http://schemas.microsoft.com/office/powerpoint/2010/main" val="88869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áblázat 10"/>
          <p:cNvGraphicFramePr>
            <a:graphicFrameLocks noGrp="1"/>
          </p:cNvGraphicFramePr>
          <p:nvPr>
            <p:extLst>
              <p:ext uri="{D42A27DB-BD31-4B8C-83A1-F6EECF244321}">
                <p14:modId xmlns:p14="http://schemas.microsoft.com/office/powerpoint/2010/main" val="272216066"/>
              </p:ext>
            </p:extLst>
          </p:nvPr>
        </p:nvGraphicFramePr>
        <p:xfrm>
          <a:off x="499680" y="2401902"/>
          <a:ext cx="5443922" cy="2463576"/>
        </p:xfrm>
        <a:graphic>
          <a:graphicData uri="http://schemas.openxmlformats.org/drawingml/2006/table">
            <a:tbl>
              <a:tblPr firstRow="1" firstCol="1" bandRow="1">
                <a:tableStyleId>{5C22544A-7EE6-4342-B048-85BDC9FD1C3A}</a:tableStyleId>
              </a:tblPr>
              <a:tblGrid>
                <a:gridCol w="1575872">
                  <a:extLst>
                    <a:ext uri="{9D8B030D-6E8A-4147-A177-3AD203B41FA5}">
                      <a16:colId xmlns:a16="http://schemas.microsoft.com/office/drawing/2014/main" val="1654511117"/>
                    </a:ext>
                  </a:extLst>
                </a:gridCol>
                <a:gridCol w="644675">
                  <a:extLst>
                    <a:ext uri="{9D8B030D-6E8A-4147-A177-3AD203B41FA5}">
                      <a16:colId xmlns:a16="http://schemas.microsoft.com/office/drawing/2014/main" val="2354514605"/>
                    </a:ext>
                  </a:extLst>
                </a:gridCol>
                <a:gridCol w="644675">
                  <a:extLst>
                    <a:ext uri="{9D8B030D-6E8A-4147-A177-3AD203B41FA5}">
                      <a16:colId xmlns:a16="http://schemas.microsoft.com/office/drawing/2014/main" val="2596814192"/>
                    </a:ext>
                  </a:extLst>
                </a:gridCol>
                <a:gridCol w="644675">
                  <a:extLst>
                    <a:ext uri="{9D8B030D-6E8A-4147-A177-3AD203B41FA5}">
                      <a16:colId xmlns:a16="http://schemas.microsoft.com/office/drawing/2014/main" val="1223768103"/>
                    </a:ext>
                  </a:extLst>
                </a:gridCol>
                <a:gridCol w="644675">
                  <a:extLst>
                    <a:ext uri="{9D8B030D-6E8A-4147-A177-3AD203B41FA5}">
                      <a16:colId xmlns:a16="http://schemas.microsoft.com/office/drawing/2014/main" val="2914021507"/>
                    </a:ext>
                  </a:extLst>
                </a:gridCol>
                <a:gridCol w="644675">
                  <a:extLst>
                    <a:ext uri="{9D8B030D-6E8A-4147-A177-3AD203B41FA5}">
                      <a16:colId xmlns:a16="http://schemas.microsoft.com/office/drawing/2014/main" val="1523282540"/>
                    </a:ext>
                  </a:extLst>
                </a:gridCol>
                <a:gridCol w="644675">
                  <a:extLst>
                    <a:ext uri="{9D8B030D-6E8A-4147-A177-3AD203B41FA5}">
                      <a16:colId xmlns:a16="http://schemas.microsoft.com/office/drawing/2014/main" val="585577367"/>
                    </a:ext>
                  </a:extLst>
                </a:gridCol>
              </a:tblGrid>
              <a:tr h="307947">
                <a:tc>
                  <a:txBody>
                    <a:bodyPr/>
                    <a:lstStyle/>
                    <a:p>
                      <a:pPr algn="ctr">
                        <a:lnSpc>
                          <a:spcPct val="150000"/>
                        </a:lnSpc>
                        <a:spcAft>
                          <a:spcPts val="0"/>
                        </a:spcAft>
                      </a:pPr>
                      <a:r>
                        <a:rPr lang="hu-HU" sz="1100">
                          <a:effectLst/>
                        </a:rPr>
                        <a:t>Máz megnevezés</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B</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BT2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BC</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BT2C</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BO</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BT2O</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016027"/>
                  </a:ext>
                </a:extLst>
              </a:tr>
              <a:tr h="307947">
                <a:tc>
                  <a:txBody>
                    <a:bodyPr/>
                    <a:lstStyle/>
                    <a:p>
                      <a:pPr algn="ctr">
                        <a:lnSpc>
                          <a:spcPct val="150000"/>
                        </a:lnSpc>
                        <a:spcAft>
                          <a:spcPts val="0"/>
                        </a:spcAft>
                      </a:pPr>
                      <a:r>
                        <a:rPr lang="hu-HU" sz="1100">
                          <a:effectLst/>
                        </a:rPr>
                        <a:t>Alkáli fritt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51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51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51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51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51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51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20401910"/>
                  </a:ext>
                </a:extLst>
              </a:tr>
              <a:tr h="307947">
                <a:tc>
                  <a:txBody>
                    <a:bodyPr/>
                    <a:lstStyle/>
                    <a:p>
                      <a:pPr algn="ctr">
                        <a:lnSpc>
                          <a:spcPct val="150000"/>
                        </a:lnSpc>
                        <a:spcAft>
                          <a:spcPts val="0"/>
                        </a:spcAft>
                      </a:pPr>
                      <a:r>
                        <a:rPr lang="hu-HU" sz="1100" dirty="0" err="1">
                          <a:effectLst/>
                        </a:rPr>
                        <a:t>ZnO</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3833864"/>
                  </a:ext>
                </a:extLst>
              </a:tr>
              <a:tr h="307947">
                <a:tc>
                  <a:txBody>
                    <a:bodyPr/>
                    <a:lstStyle/>
                    <a:p>
                      <a:pPr algn="ctr">
                        <a:lnSpc>
                          <a:spcPct val="150000"/>
                        </a:lnSpc>
                        <a:spcAft>
                          <a:spcPts val="0"/>
                        </a:spcAft>
                      </a:pPr>
                      <a:r>
                        <a:rPr lang="hu-HU" sz="1100">
                          <a:effectLst/>
                        </a:rPr>
                        <a:t>SiO</a:t>
                      </a:r>
                      <a:r>
                        <a:rPr lang="hu-HU" sz="1100" baseline="-25000">
                          <a:effectLst/>
                        </a:rPr>
                        <a: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24</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89992887"/>
                  </a:ext>
                </a:extLst>
              </a:tr>
              <a:tr h="307947">
                <a:tc>
                  <a:txBody>
                    <a:bodyPr/>
                    <a:lstStyle/>
                    <a:p>
                      <a:pPr algn="ctr">
                        <a:lnSpc>
                          <a:spcPct val="150000"/>
                        </a:lnSpc>
                        <a:spcAft>
                          <a:spcPts val="0"/>
                        </a:spcAft>
                      </a:pPr>
                      <a:r>
                        <a:rPr lang="hu-HU" sz="1100" dirty="0">
                          <a:effectLst/>
                        </a:rPr>
                        <a:t>Segédanyagok</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1</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56057495"/>
                  </a:ext>
                </a:extLst>
              </a:tr>
              <a:tr h="307947">
                <a:tc>
                  <a:txBody>
                    <a:bodyPr/>
                    <a:lstStyle/>
                    <a:p>
                      <a:pPr algn="ctr">
                        <a:lnSpc>
                          <a:spcPct val="150000"/>
                        </a:lnSpc>
                        <a:spcAft>
                          <a:spcPts val="0"/>
                        </a:spcAft>
                      </a:pPr>
                      <a:r>
                        <a:rPr lang="hu-HU" sz="1100">
                          <a:effectLst/>
                        </a:rPr>
                        <a:t>Szintest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dirty="0">
                          <a:effectLst/>
                        </a:rPr>
                        <a:t>2</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39981401"/>
                  </a:ext>
                </a:extLst>
              </a:tr>
              <a:tr h="307947">
                <a:tc>
                  <a:txBody>
                    <a:bodyPr/>
                    <a:lstStyle/>
                    <a:p>
                      <a:pPr algn="ctr">
                        <a:lnSpc>
                          <a:spcPct val="150000"/>
                        </a:lnSpc>
                        <a:spcAft>
                          <a:spcPts val="0"/>
                        </a:spcAft>
                      </a:pPr>
                      <a:r>
                        <a:rPr lang="hu-HU" sz="1100">
                          <a:effectLst/>
                        </a:rPr>
                        <a:t>TiO</a:t>
                      </a:r>
                      <a:r>
                        <a:rPr lang="hu-HU" sz="1100" baseline="-25000">
                          <a:effectLst/>
                        </a:rPr>
                        <a:t>2</a:t>
                      </a:r>
                      <a:r>
                        <a:rPr lang="hu-HU" sz="1100">
                          <a:effectLst/>
                        </a:rPr>
                        <a:t> </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2</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dirty="0">
                          <a:effectLst/>
                        </a:rPr>
                        <a:t>2</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88065930"/>
                  </a:ext>
                </a:extLst>
              </a:tr>
              <a:tr h="307947">
                <a:tc>
                  <a:txBody>
                    <a:bodyPr/>
                    <a:lstStyle/>
                    <a:p>
                      <a:pPr algn="ctr">
                        <a:lnSpc>
                          <a:spcPct val="150000"/>
                        </a:lnSpc>
                        <a:spcAft>
                          <a:spcPts val="0"/>
                        </a:spcAft>
                      </a:pPr>
                      <a:r>
                        <a:rPr lang="hu-HU" sz="1100" dirty="0">
                          <a:effectLst/>
                        </a:rPr>
                        <a:t>Máz keverék színe</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Fehér</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100">
                          <a:effectLst/>
                        </a:rPr>
                        <a:t>Fehér</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Fekete</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Fekete</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a:effectLst/>
                        </a:rPr>
                        <a:t>Kék</a:t>
                      </a:r>
                      <a:endParaRPr lang="hu-H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hu-HU" sz="1200" dirty="0">
                          <a:effectLst/>
                        </a:rPr>
                        <a:t>Kék</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82759664"/>
                  </a:ext>
                </a:extLst>
              </a:tr>
            </a:tbl>
          </a:graphicData>
        </a:graphic>
      </p:graphicFrame>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sp>
        <p:nvSpPr>
          <p:cNvPr id="3" name="Text Placeholder 2"/>
          <p:cNvSpPr>
            <a:spLocks noGrp="1"/>
          </p:cNvSpPr>
          <p:nvPr>
            <p:ph type="body" sz="quarter" idx="13"/>
          </p:nvPr>
        </p:nvSpPr>
        <p:spPr>
          <a:xfrm>
            <a:off x="499680" y="1687545"/>
            <a:ext cx="6621462" cy="2821622"/>
          </a:xfrm>
        </p:spPr>
        <p:txBody>
          <a:bodyPr/>
          <a:lstStyle/>
          <a:p>
            <a:pPr marL="0" indent="0">
              <a:lnSpc>
                <a:spcPct val="200000"/>
              </a:lnSpc>
              <a:buNone/>
            </a:pPr>
            <a:r>
              <a:rPr lang="hu-HU" dirty="0" smtClean="0"/>
              <a:t>Kísérletek</a:t>
            </a:r>
          </a:p>
          <a:p>
            <a:pPr marL="0" indent="0">
              <a:lnSpc>
                <a:spcPct val="200000"/>
              </a:lnSpc>
              <a:buNone/>
            </a:pPr>
            <a:endParaRPr lang="hu-HU" dirty="0" smtClean="0"/>
          </a:p>
          <a:p>
            <a:pPr marL="0" indent="0">
              <a:lnSpc>
                <a:spcPct val="200000"/>
              </a:lnSpc>
              <a:buNone/>
            </a:pPr>
            <a:endParaRPr lang="hu-HU" dirty="0" smtClean="0"/>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sp>
        <p:nvSpPr>
          <p:cNvPr id="7" name="Téglalap 6"/>
          <p:cNvSpPr/>
          <p:nvPr/>
        </p:nvSpPr>
        <p:spPr>
          <a:xfrm>
            <a:off x="499680" y="2773441"/>
            <a:ext cx="5443922" cy="1136072"/>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8" name="Téglalap 7"/>
          <p:cNvSpPr/>
          <p:nvPr/>
        </p:nvSpPr>
        <p:spPr>
          <a:xfrm>
            <a:off x="2832227" y="4241289"/>
            <a:ext cx="3111375" cy="276602"/>
          </a:xfrm>
          <a:prstGeom prst="rect">
            <a:avLst/>
          </a:prstGeom>
          <a:noFill/>
          <a:ln w="2857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9" name="Téglalap 8"/>
          <p:cNvSpPr/>
          <p:nvPr/>
        </p:nvSpPr>
        <p:spPr>
          <a:xfrm>
            <a:off x="3435929" y="3920088"/>
            <a:ext cx="2507673" cy="279149"/>
          </a:xfrm>
          <a:prstGeom prst="rect">
            <a:avLst/>
          </a:prstGeom>
          <a:noFill/>
          <a:ln w="2857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graphicFrame>
        <p:nvGraphicFramePr>
          <p:cNvPr id="12" name="Táblázat 11"/>
          <p:cNvGraphicFramePr>
            <a:graphicFrameLocks noGrp="1"/>
          </p:cNvGraphicFramePr>
          <p:nvPr>
            <p:extLst>
              <p:ext uri="{D42A27DB-BD31-4B8C-83A1-F6EECF244321}">
                <p14:modId xmlns:p14="http://schemas.microsoft.com/office/powerpoint/2010/main" val="1592081449"/>
              </p:ext>
            </p:extLst>
          </p:nvPr>
        </p:nvGraphicFramePr>
        <p:xfrm>
          <a:off x="1088041" y="3650584"/>
          <a:ext cx="4267200" cy="2981706"/>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3219431714"/>
                    </a:ext>
                  </a:extLst>
                </a:gridCol>
                <a:gridCol w="609600">
                  <a:extLst>
                    <a:ext uri="{9D8B030D-6E8A-4147-A177-3AD203B41FA5}">
                      <a16:colId xmlns:a16="http://schemas.microsoft.com/office/drawing/2014/main" val="1992617151"/>
                    </a:ext>
                  </a:extLst>
                </a:gridCol>
                <a:gridCol w="609600">
                  <a:extLst>
                    <a:ext uri="{9D8B030D-6E8A-4147-A177-3AD203B41FA5}">
                      <a16:colId xmlns:a16="http://schemas.microsoft.com/office/drawing/2014/main" val="3943629727"/>
                    </a:ext>
                  </a:extLst>
                </a:gridCol>
                <a:gridCol w="609600">
                  <a:extLst>
                    <a:ext uri="{9D8B030D-6E8A-4147-A177-3AD203B41FA5}">
                      <a16:colId xmlns:a16="http://schemas.microsoft.com/office/drawing/2014/main" val="3959791792"/>
                    </a:ext>
                  </a:extLst>
                </a:gridCol>
                <a:gridCol w="609600">
                  <a:extLst>
                    <a:ext uri="{9D8B030D-6E8A-4147-A177-3AD203B41FA5}">
                      <a16:colId xmlns:a16="http://schemas.microsoft.com/office/drawing/2014/main" val="2954373229"/>
                    </a:ext>
                  </a:extLst>
                </a:gridCol>
                <a:gridCol w="609600">
                  <a:extLst>
                    <a:ext uri="{9D8B030D-6E8A-4147-A177-3AD203B41FA5}">
                      <a16:colId xmlns:a16="http://schemas.microsoft.com/office/drawing/2014/main" val="3492121171"/>
                    </a:ext>
                  </a:extLst>
                </a:gridCol>
                <a:gridCol w="609600">
                  <a:extLst>
                    <a:ext uri="{9D8B030D-6E8A-4147-A177-3AD203B41FA5}">
                      <a16:colId xmlns:a16="http://schemas.microsoft.com/office/drawing/2014/main" val="3519997583"/>
                    </a:ext>
                  </a:extLst>
                </a:gridCol>
              </a:tblGrid>
              <a:tr h="200025">
                <a:tc>
                  <a:txBody>
                    <a:bodyPr/>
                    <a:lstStyle/>
                    <a:p>
                      <a:pPr>
                        <a:lnSpc>
                          <a:spcPct val="107000"/>
                        </a:lnSpc>
                      </a:pPr>
                      <a:endParaRPr lang="hu-HU" sz="1100">
                        <a:effectLst/>
                        <a:latin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B</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BT2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BC</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BT2C</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BO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BT2O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215061645"/>
                  </a:ext>
                </a:extLst>
              </a:tr>
              <a:tr h="228600">
                <a:tc>
                  <a:txBody>
                    <a:bodyPr/>
                    <a:lstStyle/>
                    <a:p>
                      <a:pPr algn="ctr">
                        <a:lnSpc>
                          <a:spcPct val="115000"/>
                        </a:lnSpc>
                        <a:spcAft>
                          <a:spcPts val="0"/>
                        </a:spcAft>
                      </a:pPr>
                      <a:r>
                        <a:rPr lang="en-GB" sz="1200">
                          <a:effectLst/>
                        </a:rPr>
                        <a:t>SiO</a:t>
                      </a:r>
                      <a:r>
                        <a:rPr lang="en-GB" sz="1200" baseline="-25000">
                          <a:effectLst/>
                        </a:rPr>
                        <a:t>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56,26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55,15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55,18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54,11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55,26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54,18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007358003"/>
                  </a:ext>
                </a:extLst>
              </a:tr>
              <a:tr h="190500">
                <a:tc>
                  <a:txBody>
                    <a:bodyPr/>
                    <a:lstStyle/>
                    <a:p>
                      <a:pPr algn="ctr">
                        <a:lnSpc>
                          <a:spcPct val="115000"/>
                        </a:lnSpc>
                        <a:spcAft>
                          <a:spcPts val="0"/>
                        </a:spcAft>
                      </a:pPr>
                      <a:r>
                        <a:rPr lang="en-GB" sz="1200">
                          <a:effectLst/>
                        </a:rPr>
                        <a:t>ZnO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24,24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23,76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23,76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23,3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23,76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23,3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144802935"/>
                  </a:ext>
                </a:extLst>
              </a:tr>
              <a:tr h="228600">
                <a:tc>
                  <a:txBody>
                    <a:bodyPr/>
                    <a:lstStyle/>
                    <a:p>
                      <a:pPr algn="ctr">
                        <a:lnSpc>
                          <a:spcPct val="115000"/>
                        </a:lnSpc>
                        <a:spcAft>
                          <a:spcPts val="0"/>
                        </a:spcAft>
                      </a:pPr>
                      <a:r>
                        <a:rPr lang="en-GB" sz="1200">
                          <a:effectLst/>
                        </a:rPr>
                        <a:t>Na</a:t>
                      </a:r>
                      <a:r>
                        <a:rPr lang="en-GB" sz="1200" baseline="-25000">
                          <a:effectLst/>
                        </a:rPr>
                        <a:t>2</a:t>
                      </a:r>
                      <a:r>
                        <a:rPr lang="en-GB" sz="1200">
                          <a:effectLst/>
                        </a:rPr>
                        <a:t>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7,64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7,49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7,49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7,34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7,49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7,34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3931608569"/>
                  </a:ext>
                </a:extLst>
              </a:tr>
              <a:tr h="228600">
                <a:tc>
                  <a:txBody>
                    <a:bodyPr/>
                    <a:lstStyle/>
                    <a:p>
                      <a:pPr algn="ctr">
                        <a:lnSpc>
                          <a:spcPct val="115000"/>
                        </a:lnSpc>
                        <a:spcAft>
                          <a:spcPts val="0"/>
                        </a:spcAft>
                      </a:pPr>
                      <a:r>
                        <a:rPr lang="en-GB" sz="1200">
                          <a:effectLst/>
                        </a:rPr>
                        <a:t>Al</a:t>
                      </a:r>
                      <a:r>
                        <a:rPr lang="en-GB" sz="1200" baseline="-25000">
                          <a:effectLst/>
                        </a:rPr>
                        <a:t>2</a:t>
                      </a:r>
                      <a:r>
                        <a:rPr lang="en-GB" sz="1200">
                          <a:effectLst/>
                        </a:rPr>
                        <a:t>O</a:t>
                      </a:r>
                      <a:r>
                        <a:rPr lang="en-GB" sz="1200" baseline="-25000">
                          <a:effectLst/>
                        </a:rPr>
                        <a:t>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6,7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6,57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6,58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6,45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7,88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7,73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180041683"/>
                  </a:ext>
                </a:extLst>
              </a:tr>
              <a:tr h="190500">
                <a:tc>
                  <a:txBody>
                    <a:bodyPr/>
                    <a:lstStyle/>
                    <a:p>
                      <a:pPr algn="ctr">
                        <a:lnSpc>
                          <a:spcPct val="115000"/>
                        </a:lnSpc>
                        <a:spcAft>
                          <a:spcPts val="0"/>
                        </a:spcAft>
                      </a:pPr>
                      <a:r>
                        <a:rPr lang="en-GB" sz="1200">
                          <a:effectLst/>
                        </a:rPr>
                        <a:t>CaO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3,72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3,65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3,65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3,58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3,65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3,58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557361733"/>
                  </a:ext>
                </a:extLst>
              </a:tr>
              <a:tr h="228600">
                <a:tc>
                  <a:txBody>
                    <a:bodyPr/>
                    <a:lstStyle/>
                    <a:p>
                      <a:pPr algn="ctr">
                        <a:lnSpc>
                          <a:spcPct val="115000"/>
                        </a:lnSpc>
                        <a:spcAft>
                          <a:spcPts val="0"/>
                        </a:spcAft>
                      </a:pPr>
                      <a:r>
                        <a:rPr lang="en-GB" sz="1200">
                          <a:effectLst/>
                        </a:rPr>
                        <a:t>K</a:t>
                      </a:r>
                      <a:r>
                        <a:rPr lang="en-GB" sz="1200" baseline="-25000">
                          <a:effectLst/>
                        </a:rPr>
                        <a:t>2</a:t>
                      </a:r>
                      <a:r>
                        <a:rPr lang="en-GB" sz="1200">
                          <a:effectLst/>
                        </a:rPr>
                        <a:t>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1,1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1,08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1,08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1,06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1,08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1,06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699934682"/>
                  </a:ext>
                </a:extLst>
              </a:tr>
              <a:tr h="228600">
                <a:tc>
                  <a:txBody>
                    <a:bodyPr/>
                    <a:lstStyle/>
                    <a:p>
                      <a:pPr algn="ctr">
                        <a:lnSpc>
                          <a:spcPct val="115000"/>
                        </a:lnSpc>
                        <a:spcAft>
                          <a:spcPts val="0"/>
                        </a:spcAft>
                      </a:pPr>
                      <a:r>
                        <a:rPr lang="en-GB" sz="1200">
                          <a:effectLst/>
                        </a:rPr>
                        <a:t>TiO</a:t>
                      </a:r>
                      <a:r>
                        <a:rPr lang="en-GB" sz="1200" baseline="-25000">
                          <a:effectLst/>
                        </a:rPr>
                        <a:t>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0,33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2,31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0,33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2,26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0,33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2,26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774932710"/>
                  </a:ext>
                </a:extLst>
              </a:tr>
              <a:tr h="228600">
                <a:tc>
                  <a:txBody>
                    <a:bodyPr/>
                    <a:lstStyle/>
                    <a:p>
                      <a:pPr algn="ctr">
                        <a:lnSpc>
                          <a:spcPct val="115000"/>
                        </a:lnSpc>
                        <a:spcAft>
                          <a:spcPts val="0"/>
                        </a:spcAft>
                      </a:pPr>
                      <a:r>
                        <a:rPr lang="en-GB" sz="1200" dirty="0">
                          <a:effectLst/>
                        </a:rPr>
                        <a:t>Cr</a:t>
                      </a:r>
                      <a:r>
                        <a:rPr lang="en-GB" sz="1200" baseline="-25000" dirty="0">
                          <a:effectLst/>
                        </a:rPr>
                        <a:t>2</a:t>
                      </a:r>
                      <a:r>
                        <a:rPr lang="en-GB" sz="1200" dirty="0">
                          <a:effectLst/>
                        </a:rPr>
                        <a:t>O</a:t>
                      </a:r>
                      <a:r>
                        <a:rPr lang="en-GB" sz="1200" baseline="-25000" dirty="0">
                          <a:effectLst/>
                        </a:rPr>
                        <a:t>3</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0,65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0,64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03538603"/>
                  </a:ext>
                </a:extLst>
              </a:tr>
              <a:tr h="228600">
                <a:tc>
                  <a:txBody>
                    <a:bodyPr/>
                    <a:lstStyle/>
                    <a:p>
                      <a:pPr algn="ctr">
                        <a:lnSpc>
                          <a:spcPct val="115000"/>
                        </a:lnSpc>
                        <a:spcAft>
                          <a:spcPts val="0"/>
                        </a:spcAft>
                      </a:pPr>
                      <a:r>
                        <a:rPr lang="en-GB" sz="1200">
                          <a:effectLst/>
                        </a:rPr>
                        <a:t>Fe</a:t>
                      </a:r>
                      <a:r>
                        <a:rPr lang="en-GB" sz="1200" baseline="-25000">
                          <a:effectLst/>
                        </a:rPr>
                        <a:t>2</a:t>
                      </a:r>
                      <a:r>
                        <a:rPr lang="en-GB" sz="1200">
                          <a:effectLst/>
                        </a:rPr>
                        <a:t>O</a:t>
                      </a:r>
                      <a:r>
                        <a:rPr lang="en-GB" sz="1200" baseline="-25000">
                          <a:effectLst/>
                        </a:rPr>
                        <a:t>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0,58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0,57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022875139"/>
                  </a:ext>
                </a:extLst>
              </a:tr>
              <a:tr h="228600">
                <a:tc>
                  <a:txBody>
                    <a:bodyPr/>
                    <a:lstStyle/>
                    <a:p>
                      <a:pPr algn="ctr">
                        <a:lnSpc>
                          <a:spcPct val="115000"/>
                        </a:lnSpc>
                        <a:spcAft>
                          <a:spcPts val="0"/>
                        </a:spcAft>
                      </a:pPr>
                      <a:r>
                        <a:rPr lang="en-GB" sz="1200">
                          <a:effectLst/>
                        </a:rPr>
                        <a:t>CoO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0,31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0,56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0,55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400797654"/>
                  </a:ext>
                </a:extLst>
              </a:tr>
              <a:tr h="190500">
                <a:tc>
                  <a:txBody>
                    <a:bodyPr/>
                    <a:lstStyle/>
                    <a:p>
                      <a:pPr algn="ctr">
                        <a:lnSpc>
                          <a:spcPct val="115000"/>
                        </a:lnSpc>
                        <a:spcAft>
                          <a:spcPts val="0"/>
                        </a:spcAft>
                      </a:pPr>
                      <a:r>
                        <a:rPr lang="en-GB" sz="1200">
                          <a:effectLst/>
                        </a:rPr>
                        <a:t>NiO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0,23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0,23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794289250"/>
                  </a:ext>
                </a:extLst>
              </a:tr>
              <a:tr h="190500">
                <a:tc>
                  <a:txBody>
                    <a:bodyPr/>
                    <a:lstStyle/>
                    <a:p>
                      <a:pPr algn="ctr">
                        <a:lnSpc>
                          <a:spcPct val="115000"/>
                        </a:lnSpc>
                        <a:spcAft>
                          <a:spcPts val="0"/>
                        </a:spcAft>
                      </a:pPr>
                      <a:r>
                        <a:rPr lang="en-GB" sz="1200">
                          <a:effectLst/>
                        </a:rPr>
                        <a:t>MnO</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0,16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0,16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a:effectLst/>
                        </a:rPr>
                        <a:t>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15000"/>
                        </a:lnSpc>
                        <a:spcAft>
                          <a:spcPts val="0"/>
                        </a:spcAft>
                      </a:pPr>
                      <a:r>
                        <a:rPr lang="en-GB" sz="1200" dirty="0">
                          <a:effectLst/>
                        </a:rPr>
                        <a:t>0</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044920953"/>
                  </a:ext>
                </a:extLst>
              </a:tr>
            </a:tbl>
          </a:graphicData>
        </a:graphic>
      </p:graphicFrame>
      <p:sp>
        <p:nvSpPr>
          <p:cNvPr id="17" name="Jobbra nyíl 16"/>
          <p:cNvSpPr/>
          <p:nvPr/>
        </p:nvSpPr>
        <p:spPr>
          <a:xfrm>
            <a:off x="499680" y="5237017"/>
            <a:ext cx="588361" cy="180110"/>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8" name="Jobbra nyíl 17"/>
          <p:cNvSpPr/>
          <p:nvPr/>
        </p:nvSpPr>
        <p:spPr>
          <a:xfrm>
            <a:off x="2261871" y="5911263"/>
            <a:ext cx="588361" cy="180110"/>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9" name="Jobbra nyíl 18"/>
          <p:cNvSpPr/>
          <p:nvPr/>
        </p:nvSpPr>
        <p:spPr>
          <a:xfrm rot="10800000">
            <a:off x="5355240" y="5911373"/>
            <a:ext cx="588361" cy="180000"/>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23" name="Téglalap 22"/>
          <p:cNvSpPr/>
          <p:nvPr/>
        </p:nvSpPr>
        <p:spPr>
          <a:xfrm>
            <a:off x="6336459" y="2404109"/>
            <a:ext cx="2821029" cy="923330"/>
          </a:xfrm>
          <a:prstGeom prst="rect">
            <a:avLst/>
          </a:prstGeom>
        </p:spPr>
        <p:txBody>
          <a:bodyPr wrap="none">
            <a:spAutoFit/>
          </a:bodyPr>
          <a:lstStyle/>
          <a:p>
            <a:r>
              <a:rPr lang="hu-HU" dirty="0" smtClean="0">
                <a:solidFill>
                  <a:srgbClr val="000000"/>
                </a:solidFill>
                <a:ea typeface="Times New Roman" panose="02020603050405020304" pitchFamily="18" charset="0"/>
              </a:rPr>
              <a:t>OS-205: </a:t>
            </a:r>
            <a:r>
              <a:rPr lang="hu-HU" dirty="0" err="1" smtClean="0">
                <a:solidFill>
                  <a:srgbClr val="000000"/>
                </a:solidFill>
                <a:ea typeface="Times New Roman" panose="02020603050405020304" pitchFamily="18" charset="0"/>
              </a:rPr>
              <a:t>CoO</a:t>
            </a:r>
            <a:endParaRPr lang="hu-HU" dirty="0" smtClean="0">
              <a:solidFill>
                <a:srgbClr val="000000"/>
              </a:solidFill>
              <a:ea typeface="Times New Roman" panose="02020603050405020304" pitchFamily="18" charset="0"/>
            </a:endParaRPr>
          </a:p>
          <a:p>
            <a:r>
              <a:rPr lang="hu-HU" dirty="0">
                <a:solidFill>
                  <a:srgbClr val="000000"/>
                </a:solidFill>
              </a:rPr>
              <a:t>CK 13074: </a:t>
            </a:r>
            <a:r>
              <a:rPr lang="hu-HU" dirty="0" err="1">
                <a:solidFill>
                  <a:srgbClr val="000000"/>
                </a:solidFill>
              </a:rPr>
              <a:t>CoO</a:t>
            </a:r>
            <a:r>
              <a:rPr lang="hu-HU" dirty="0">
                <a:solidFill>
                  <a:srgbClr val="000000"/>
                </a:solidFill>
              </a:rPr>
              <a:t>, </a:t>
            </a:r>
            <a:r>
              <a:rPr lang="hu-HU" dirty="0" smtClean="0">
                <a:solidFill>
                  <a:srgbClr val="000000"/>
                </a:solidFill>
              </a:rPr>
              <a:t>Cr</a:t>
            </a:r>
            <a:r>
              <a:rPr lang="hu-HU" baseline="-25000" dirty="0" smtClean="0">
                <a:solidFill>
                  <a:srgbClr val="000000"/>
                </a:solidFill>
              </a:rPr>
              <a:t>2</a:t>
            </a:r>
            <a:r>
              <a:rPr lang="hu-HU" dirty="0" smtClean="0">
                <a:solidFill>
                  <a:srgbClr val="000000"/>
                </a:solidFill>
              </a:rPr>
              <a:t>O</a:t>
            </a:r>
            <a:r>
              <a:rPr lang="hu-HU" baseline="-25000" dirty="0" smtClean="0">
                <a:solidFill>
                  <a:srgbClr val="000000"/>
                </a:solidFill>
              </a:rPr>
              <a:t>3</a:t>
            </a:r>
            <a:r>
              <a:rPr lang="hu-HU" dirty="0" smtClean="0">
                <a:solidFill>
                  <a:srgbClr val="000000"/>
                </a:solidFill>
              </a:rPr>
              <a:t>, Fe</a:t>
            </a:r>
            <a:r>
              <a:rPr lang="hu-HU" baseline="-25000" dirty="0" smtClean="0">
                <a:solidFill>
                  <a:srgbClr val="000000"/>
                </a:solidFill>
              </a:rPr>
              <a:t>2</a:t>
            </a:r>
            <a:r>
              <a:rPr lang="hu-HU" dirty="0" smtClean="0">
                <a:solidFill>
                  <a:srgbClr val="000000"/>
                </a:solidFill>
              </a:rPr>
              <a:t>O</a:t>
            </a:r>
            <a:r>
              <a:rPr lang="hu-HU" baseline="-25000" dirty="0" smtClean="0">
                <a:solidFill>
                  <a:srgbClr val="000000"/>
                </a:solidFill>
              </a:rPr>
              <a:t>3</a:t>
            </a:r>
            <a:endParaRPr lang="hu-HU" dirty="0">
              <a:solidFill>
                <a:srgbClr val="000000"/>
              </a:solidFill>
            </a:endParaRPr>
          </a:p>
          <a:p>
            <a:r>
              <a:rPr lang="hu-HU" dirty="0" smtClean="0">
                <a:solidFill>
                  <a:srgbClr val="000000"/>
                </a:solidFill>
              </a:rPr>
              <a:t>  </a:t>
            </a:r>
            <a:endParaRPr lang="hu-HU" dirty="0"/>
          </a:p>
        </p:txBody>
      </p:sp>
    </p:spTree>
    <p:extLst>
      <p:ext uri="{BB962C8B-B14F-4D97-AF65-F5344CB8AC3E}">
        <p14:creationId xmlns:p14="http://schemas.microsoft.com/office/powerpoint/2010/main" val="112122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pic>
        <p:nvPicPr>
          <p:cNvPr id="5" name="Kép 4" descr="D:\Egyetem MAK\Anyagmérnök MSc\4. félév\Diplomamunka\FotoTelefonról\IMG_269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821" y="3382083"/>
            <a:ext cx="3935730" cy="2951480"/>
          </a:xfrm>
          <a:prstGeom prst="rect">
            <a:avLst/>
          </a:prstGeom>
          <a:noFill/>
          <a:ln>
            <a:noFill/>
          </a:ln>
        </p:spPr>
      </p:pic>
      <p:pic>
        <p:nvPicPr>
          <p:cNvPr id="8" name="Kép 7"/>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35132" y="1456926"/>
            <a:ext cx="5399405" cy="2585720"/>
          </a:xfrm>
          <a:prstGeom prst="rect">
            <a:avLst/>
          </a:prstGeom>
          <a:noFill/>
        </p:spPr>
      </p:pic>
    </p:spTree>
    <p:extLst>
      <p:ext uri="{BB962C8B-B14F-4D97-AF65-F5344CB8AC3E}">
        <p14:creationId xmlns:p14="http://schemas.microsoft.com/office/powerpoint/2010/main" val="3496276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sp>
        <p:nvSpPr>
          <p:cNvPr id="3" name="Text Placeholder 2"/>
          <p:cNvSpPr>
            <a:spLocks noGrp="1"/>
          </p:cNvSpPr>
          <p:nvPr>
            <p:ph type="body" sz="quarter" idx="13"/>
          </p:nvPr>
        </p:nvSpPr>
        <p:spPr>
          <a:xfrm>
            <a:off x="2301580" y="1350991"/>
            <a:ext cx="6621462" cy="4355024"/>
          </a:xfrm>
        </p:spPr>
        <p:txBody>
          <a:bodyPr/>
          <a:lstStyle/>
          <a:p>
            <a:pPr marL="0" indent="0">
              <a:lnSpc>
                <a:spcPct val="200000"/>
              </a:lnSpc>
              <a:buNone/>
            </a:pPr>
            <a:r>
              <a:rPr lang="hu-HU" dirty="0" err="1" smtClean="0"/>
              <a:t>Mikroszerkezet</a:t>
            </a:r>
            <a:r>
              <a:rPr lang="hu-HU" dirty="0" smtClean="0"/>
              <a:t> jellemzése: kristályok száma, mérete, morfológiája, hőkezelés, oxidok hatása</a:t>
            </a:r>
          </a:p>
          <a:p>
            <a:pPr marL="0" indent="0">
              <a:lnSpc>
                <a:spcPct val="200000"/>
              </a:lnSpc>
              <a:buNone/>
            </a:pPr>
            <a:endParaRPr lang="hu-HU" dirty="0" smtClean="0"/>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pic>
        <p:nvPicPr>
          <p:cNvPr id="5" name="Kép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26" y="1458000"/>
            <a:ext cx="2353378" cy="5400000"/>
          </a:xfrm>
          <a:prstGeom prst="rect">
            <a:avLst/>
          </a:prstGeom>
        </p:spPr>
      </p:pic>
      <p:graphicFrame>
        <p:nvGraphicFramePr>
          <p:cNvPr id="6" name="Diagram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135754605"/>
              </p:ext>
            </p:extLst>
          </p:nvPr>
        </p:nvGraphicFramePr>
        <p:xfrm>
          <a:off x="2301580" y="2421410"/>
          <a:ext cx="3520480" cy="2442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Diagram 6">
            <a:extLst>
              <a:ext uri="{FF2B5EF4-FFF2-40B4-BE49-F238E27FC236}">
                <a16:creationId xmlns:a16="http://schemas.microsoft.com/office/drawing/2014/main" id="{5D43B3C8-7BCC-412B-B9E2-C6234A72CFF8}"/>
              </a:ext>
            </a:extLst>
          </p:cNvPr>
          <p:cNvGraphicFramePr>
            <a:graphicFrameLocks/>
          </p:cNvGraphicFramePr>
          <p:nvPr>
            <p:extLst>
              <p:ext uri="{D42A27DB-BD31-4B8C-83A1-F6EECF244321}">
                <p14:modId xmlns:p14="http://schemas.microsoft.com/office/powerpoint/2010/main" val="8311023"/>
              </p:ext>
            </p:extLst>
          </p:nvPr>
        </p:nvGraphicFramePr>
        <p:xfrm>
          <a:off x="5804751" y="2492478"/>
          <a:ext cx="3122908" cy="2185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iagram 7">
            <a:extLst>
              <a:ext uri="{FF2B5EF4-FFF2-40B4-BE49-F238E27FC236}">
                <a16:creationId xmlns:a16="http://schemas.microsoft.com/office/drawing/2014/main" id="{854D5AA5-1A07-4761-8C49-78173C25276A}"/>
              </a:ext>
            </a:extLst>
          </p:cNvPr>
          <p:cNvGraphicFramePr>
            <a:graphicFrameLocks/>
          </p:cNvGraphicFramePr>
          <p:nvPr>
            <p:extLst>
              <p:ext uri="{D42A27DB-BD31-4B8C-83A1-F6EECF244321}">
                <p14:modId xmlns:p14="http://schemas.microsoft.com/office/powerpoint/2010/main" val="1442206355"/>
              </p:ext>
            </p:extLst>
          </p:nvPr>
        </p:nvGraphicFramePr>
        <p:xfrm>
          <a:off x="2286000" y="4646588"/>
          <a:ext cx="3503171" cy="2149850"/>
        </p:xfrm>
        <a:graphic>
          <a:graphicData uri="http://schemas.openxmlformats.org/drawingml/2006/chart">
            <c:chart xmlns:c="http://schemas.openxmlformats.org/drawingml/2006/chart" xmlns:r="http://schemas.openxmlformats.org/officeDocument/2006/relationships" r:id="rId7"/>
          </a:graphicData>
        </a:graphic>
      </p:graphicFrame>
      <p:sp>
        <p:nvSpPr>
          <p:cNvPr id="12" name="Téglalap 11"/>
          <p:cNvSpPr/>
          <p:nvPr/>
        </p:nvSpPr>
        <p:spPr>
          <a:xfrm>
            <a:off x="2067351" y="2519823"/>
            <a:ext cx="4572000" cy="3139321"/>
          </a:xfrm>
          <a:prstGeom prst="rect">
            <a:avLst/>
          </a:prstGeom>
          <a:solidFill>
            <a:schemeClr val="bg1"/>
          </a:solidFill>
        </p:spPr>
        <p:txBody>
          <a:bodyPr>
            <a:spAutoFit/>
          </a:bodyPr>
          <a:lstStyle/>
          <a:p>
            <a:pPr algn="just">
              <a:lnSpc>
                <a:spcPct val="150000"/>
              </a:lnSpc>
              <a:spcAft>
                <a:spcPts val="800"/>
              </a:spcAft>
            </a:pPr>
            <a:r>
              <a:rPr lang="hu-HU" sz="1200" dirty="0" err="1">
                <a:latin typeface="+mj-lt"/>
                <a:ea typeface="Calibri" panose="020F0502020204030204" pitchFamily="34" charset="0"/>
                <a:cs typeface="Times New Roman" panose="02020603050405020304" pitchFamily="18" charset="0"/>
              </a:rPr>
              <a:t>There</a:t>
            </a:r>
            <a:r>
              <a:rPr lang="hu-HU" sz="1200" dirty="0">
                <a:latin typeface="+mj-lt"/>
                <a:ea typeface="Calibri" panose="020F0502020204030204" pitchFamily="34" charset="0"/>
                <a:cs typeface="Times New Roman" panose="02020603050405020304" pitchFamily="18" charset="0"/>
              </a:rPr>
              <a:t> is </a:t>
            </a:r>
            <a:r>
              <a:rPr lang="hu-HU" sz="1200" dirty="0" err="1">
                <a:latin typeface="+mj-lt"/>
                <a:ea typeface="Calibri" panose="020F0502020204030204" pitchFamily="34" charset="0"/>
                <a:cs typeface="Times New Roman" panose="02020603050405020304" pitchFamily="18" charset="0"/>
              </a:rPr>
              <a:t>contrary</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information</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concerning</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effect</a:t>
            </a:r>
            <a:r>
              <a:rPr lang="hu-HU" sz="1200" dirty="0">
                <a:latin typeface="+mj-lt"/>
                <a:ea typeface="Calibri" panose="020F0502020204030204" pitchFamily="34" charset="0"/>
                <a:cs typeface="Times New Roman" panose="02020603050405020304" pitchFamily="18" charset="0"/>
              </a:rPr>
              <a:t> of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coloring</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oxides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According</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to</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references</a:t>
            </a:r>
            <a:r>
              <a:rPr lang="hu-HU" sz="1200" dirty="0">
                <a:latin typeface="+mj-lt"/>
                <a:ea typeface="Calibri" panose="020F0502020204030204" pitchFamily="34" charset="0"/>
                <a:cs typeface="Times New Roman" panose="02020603050405020304" pitchFamily="18" charset="0"/>
              </a:rPr>
              <a:t> [11, 18], </a:t>
            </a:r>
            <a:r>
              <a:rPr lang="hu-HU" sz="1200" b="1" dirty="0" err="1">
                <a:latin typeface="+mj-lt"/>
                <a:ea typeface="Calibri" panose="020F0502020204030204" pitchFamily="34" charset="0"/>
                <a:cs typeface="Times New Roman" panose="02020603050405020304" pitchFamily="18" charset="0"/>
              </a:rPr>
              <a:t>coloring</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pigments</a:t>
            </a:r>
            <a:r>
              <a:rPr lang="hu-HU" sz="1200" b="1"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such</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as</a:t>
            </a:r>
            <a:r>
              <a:rPr lang="hu-HU" sz="1200" dirty="0">
                <a:latin typeface="+mj-lt"/>
                <a:ea typeface="Calibri" panose="020F0502020204030204" pitchFamily="34" charset="0"/>
                <a:cs typeface="Times New Roman" panose="02020603050405020304" pitchFamily="18" charset="0"/>
              </a:rPr>
              <a:t> Fe</a:t>
            </a:r>
            <a:r>
              <a:rPr lang="hu-HU" sz="1200" baseline="-25000" dirty="0">
                <a:latin typeface="+mj-lt"/>
                <a:ea typeface="Calibri" panose="020F0502020204030204" pitchFamily="34" charset="0"/>
                <a:cs typeface="Times New Roman" panose="02020603050405020304" pitchFamily="18" charset="0"/>
              </a:rPr>
              <a:t>2</a:t>
            </a:r>
            <a:r>
              <a:rPr lang="hu-HU" sz="1200" dirty="0">
                <a:latin typeface="+mj-lt"/>
                <a:ea typeface="Calibri" panose="020F0502020204030204" pitchFamily="34" charset="0"/>
                <a:cs typeface="Times New Roman" panose="02020603050405020304" pitchFamily="18" charset="0"/>
              </a:rPr>
              <a:t>O</a:t>
            </a:r>
            <a:r>
              <a:rPr lang="hu-HU" sz="1200" baseline="-25000" dirty="0">
                <a:latin typeface="+mj-lt"/>
                <a:ea typeface="Calibri" panose="020F0502020204030204" pitchFamily="34" charset="0"/>
                <a:cs typeface="Times New Roman" panose="02020603050405020304" pitchFamily="18" charset="0"/>
              </a:rPr>
              <a:t>3</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CuO</a:t>
            </a:r>
            <a:r>
              <a:rPr lang="hu-HU" sz="1200" dirty="0">
                <a:latin typeface="+mj-lt"/>
                <a:ea typeface="Calibri" panose="020F0502020204030204" pitchFamily="34" charset="0"/>
                <a:cs typeface="Times New Roman" panose="02020603050405020304" pitchFamily="18" charset="0"/>
              </a:rPr>
              <a:t>, and </a:t>
            </a:r>
            <a:r>
              <a:rPr lang="hu-HU" sz="1200" dirty="0" err="1">
                <a:latin typeface="+mj-lt"/>
                <a:ea typeface="Calibri" panose="020F0502020204030204" pitchFamily="34" charset="0"/>
                <a:cs typeface="Times New Roman" panose="02020603050405020304" pitchFamily="18" charset="0"/>
              </a:rPr>
              <a:t>MnO</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have</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negligible</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effect</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on</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willemite</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crystallization</a:t>
            </a:r>
            <a:r>
              <a:rPr lang="hu-HU" sz="1200" dirty="0">
                <a:latin typeface="+mj-lt"/>
                <a:ea typeface="Calibri" panose="020F0502020204030204" pitchFamily="34" charset="0"/>
                <a:cs typeface="Times New Roman" panose="02020603050405020304" pitchFamily="18" charset="0"/>
              </a:rPr>
              <a:t> i.e.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shape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size</a:t>
            </a:r>
            <a:r>
              <a:rPr lang="hu-HU" sz="1200" dirty="0">
                <a:latin typeface="+mj-lt"/>
                <a:ea typeface="Calibri" panose="020F0502020204030204" pitchFamily="34" charset="0"/>
                <a:cs typeface="Times New Roman" panose="02020603050405020304" pitchFamily="18" charset="0"/>
              </a:rPr>
              <a:t>, and </a:t>
            </a:r>
            <a:r>
              <a:rPr lang="hu-HU" sz="1200" dirty="0" err="1">
                <a:latin typeface="+mj-lt"/>
                <a:ea typeface="Calibri" panose="020F0502020204030204" pitchFamily="34" charset="0"/>
                <a:cs typeface="Times New Roman" panose="02020603050405020304" pitchFamily="18" charset="0"/>
              </a:rPr>
              <a:t>quantity</a:t>
            </a:r>
            <a:r>
              <a:rPr lang="hu-HU" sz="1200" dirty="0">
                <a:latin typeface="+mj-lt"/>
                <a:ea typeface="Calibri" panose="020F0502020204030204" pitchFamily="34" charset="0"/>
                <a:cs typeface="Times New Roman" panose="02020603050405020304" pitchFamily="18" charset="0"/>
              </a:rPr>
              <a:t> of </a:t>
            </a:r>
            <a:r>
              <a:rPr lang="hu-HU" sz="1200" dirty="0" err="1">
                <a:latin typeface="+mj-lt"/>
                <a:ea typeface="Calibri" panose="020F0502020204030204" pitchFamily="34" charset="0"/>
                <a:cs typeface="Times New Roman" panose="02020603050405020304" pitchFamily="18" charset="0"/>
              </a:rPr>
              <a:t>crystals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formed</a:t>
            </a:r>
            <a:r>
              <a:rPr lang="hu-HU" sz="1200" dirty="0">
                <a:latin typeface="+mj-lt"/>
                <a:ea typeface="Calibri" panose="020F0502020204030204" pitchFamily="34" charset="0"/>
                <a:cs typeface="Times New Roman" panose="02020603050405020304" pitchFamily="18" charset="0"/>
              </a:rPr>
              <a:t> in firing and </a:t>
            </a:r>
            <a:r>
              <a:rPr lang="hu-HU" sz="1200" dirty="0" err="1">
                <a:latin typeface="+mj-lt"/>
                <a:ea typeface="Calibri" panose="020F0502020204030204" pitchFamily="34" charset="0"/>
                <a:cs typeface="Times New Roman" panose="02020603050405020304" pitchFamily="18" charset="0"/>
              </a:rPr>
              <a:t>change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only</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background</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color</a:t>
            </a:r>
            <a:r>
              <a:rPr lang="hu-HU" sz="1200" dirty="0">
                <a:latin typeface="+mj-lt"/>
                <a:ea typeface="Calibri" panose="020F0502020204030204" pitchFamily="34" charset="0"/>
                <a:cs typeface="Times New Roman" panose="02020603050405020304" pitchFamily="18" charset="0"/>
              </a:rPr>
              <a:t> of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glaze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On</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contrary</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Karasu</a:t>
            </a:r>
            <a:r>
              <a:rPr lang="hu-HU" sz="1200" dirty="0">
                <a:latin typeface="+mj-lt"/>
                <a:ea typeface="Calibri" panose="020F0502020204030204" pitchFamily="34" charset="0"/>
                <a:cs typeface="Times New Roman" panose="02020603050405020304" pitchFamily="18" charset="0"/>
              </a:rPr>
              <a:t> et </a:t>
            </a:r>
            <a:r>
              <a:rPr lang="hu-HU" sz="1200" dirty="0" err="1">
                <a:latin typeface="+mj-lt"/>
                <a:ea typeface="Calibri" panose="020F0502020204030204" pitchFamily="34" charset="0"/>
                <a:cs typeface="Times New Roman" panose="02020603050405020304" pitchFamily="18" charset="0"/>
              </a:rPr>
              <a:t>al</a:t>
            </a:r>
            <a:r>
              <a:rPr lang="hu-HU" sz="1200" dirty="0">
                <a:latin typeface="+mj-lt"/>
                <a:ea typeface="Calibri" panose="020F0502020204030204" pitchFamily="34" charset="0"/>
                <a:cs typeface="Times New Roman" panose="02020603050405020304" pitchFamily="18" charset="0"/>
              </a:rPr>
              <a:t>. [28] </a:t>
            </a:r>
            <a:r>
              <a:rPr lang="hu-HU" sz="1200" dirty="0" err="1">
                <a:latin typeface="+mj-lt"/>
                <a:ea typeface="Calibri" panose="020F0502020204030204" pitchFamily="34" charset="0"/>
                <a:cs typeface="Times New Roman" panose="02020603050405020304" pitchFamily="18" charset="0"/>
              </a:rPr>
              <a:t>showed</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that</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incorporating</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CoO</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MnO</a:t>
            </a:r>
            <a:r>
              <a:rPr lang="hu-HU" sz="1200" dirty="0">
                <a:latin typeface="+mj-lt"/>
                <a:ea typeface="Calibri" panose="020F0502020204030204" pitchFamily="34" charset="0"/>
                <a:cs typeface="Times New Roman" panose="02020603050405020304" pitchFamily="18" charset="0"/>
              </a:rPr>
              <a:t> and </a:t>
            </a:r>
            <a:r>
              <a:rPr lang="hu-HU" sz="1200" dirty="0" err="1">
                <a:latin typeface="+mj-lt"/>
                <a:ea typeface="Calibri" panose="020F0502020204030204" pitchFamily="34" charset="0"/>
                <a:cs typeface="Times New Roman" panose="02020603050405020304" pitchFamily="18" charset="0"/>
              </a:rPr>
              <a:t>CuO</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as</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coloring</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agents</a:t>
            </a:r>
            <a:r>
              <a:rPr lang="hu-HU" sz="1200" b="1"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to</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glaze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studied</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changed</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the</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shape</a:t>
            </a:r>
            <a:r>
              <a:rPr lang="hu-HU" sz="1200" b="1" dirty="0">
                <a:latin typeface="+mj-lt"/>
                <a:ea typeface="Calibri" panose="020F0502020204030204" pitchFamily="34" charset="0"/>
                <a:cs typeface="Times New Roman" panose="02020603050405020304" pitchFamily="18" charset="0"/>
              </a:rPr>
              <a:t> of </a:t>
            </a:r>
            <a:r>
              <a:rPr lang="hu-HU" sz="1200" b="1" dirty="0" err="1">
                <a:latin typeface="+mj-lt"/>
                <a:ea typeface="Calibri" panose="020F0502020204030204" pitchFamily="34" charset="0"/>
                <a:cs typeface="Times New Roman" panose="02020603050405020304" pitchFamily="18" charset="0"/>
              </a:rPr>
              <a:t>willemite</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crystals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from</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needle-like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to</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leaves-like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ones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Others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reported</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that</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some</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oxides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such</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as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CoO</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CuO</a:t>
            </a:r>
            <a:r>
              <a:rPr lang="hu-HU" sz="1200" dirty="0">
                <a:latin typeface="+mj-lt"/>
                <a:ea typeface="Calibri" panose="020F0502020204030204" pitchFamily="34" charset="0"/>
                <a:cs typeface="Times New Roman" panose="02020603050405020304" pitchFamily="18" charset="0"/>
              </a:rPr>
              <a:t>, TiO</a:t>
            </a:r>
            <a:r>
              <a:rPr lang="hu-HU" sz="1200" baseline="-25000" dirty="0">
                <a:latin typeface="+mj-lt"/>
                <a:ea typeface="Calibri" panose="020F0502020204030204" pitchFamily="34" charset="0"/>
                <a:cs typeface="Times New Roman" panose="02020603050405020304" pitchFamily="18" charset="0"/>
              </a:rPr>
              <a:t>2</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or</a:t>
            </a:r>
            <a:r>
              <a:rPr lang="hu-HU" sz="1200" dirty="0">
                <a:latin typeface="+mj-lt"/>
                <a:ea typeface="Calibri" panose="020F0502020204030204" pitchFamily="34" charset="0"/>
                <a:cs typeface="Times New Roman" panose="02020603050405020304" pitchFamily="18" charset="0"/>
              </a:rPr>
              <a:t> ZrO</a:t>
            </a:r>
            <a:r>
              <a:rPr lang="hu-HU" sz="1200" baseline="-25000" dirty="0">
                <a:latin typeface="+mj-lt"/>
                <a:ea typeface="Calibri" panose="020F0502020204030204" pitchFamily="34" charset="0"/>
                <a:cs typeface="Times New Roman" panose="02020603050405020304" pitchFamily="18" charset="0"/>
              </a:rPr>
              <a:t>2</a:t>
            </a:r>
            <a:r>
              <a:rPr lang="hu-HU" sz="1200"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served</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as</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nucleating</a:t>
            </a:r>
            <a:r>
              <a:rPr lang="hu-HU" sz="1200" b="1" dirty="0">
                <a:latin typeface="+mj-lt"/>
                <a:ea typeface="Calibri" panose="020F0502020204030204" pitchFamily="34" charset="0"/>
                <a:cs typeface="Times New Roman" panose="02020603050405020304" pitchFamily="18" charset="0"/>
              </a:rPr>
              <a:t> </a:t>
            </a:r>
            <a:r>
              <a:rPr lang="hu-HU" sz="1200" b="1" dirty="0" err="1">
                <a:latin typeface="+mj-lt"/>
                <a:ea typeface="Calibri" panose="020F0502020204030204" pitchFamily="34" charset="0"/>
                <a:cs typeface="Times New Roman" panose="02020603050405020304" pitchFamily="18" charset="0"/>
              </a:rPr>
              <a:t>agents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on</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whose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surfaces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willemite</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crystals</a:t>
            </a:r>
            <a:r>
              <a:rPr lang="hu-HU" sz="1200" dirty="0">
                <a:latin typeface="+mj-lt"/>
                <a:ea typeface="Calibri" panose="020F0502020204030204" pitchFamily="34" charset="0"/>
                <a:cs typeface="Times New Roman" panose="02020603050405020304" pitchFamily="18" charset="0"/>
              </a:rPr>
              <a:t> </a:t>
            </a:r>
            <a:r>
              <a:rPr lang="hu-HU" sz="1200" dirty="0" err="1">
                <a:latin typeface="+mj-lt"/>
                <a:ea typeface="Calibri" panose="020F0502020204030204" pitchFamily="34" charset="0"/>
                <a:cs typeface="Times New Roman" panose="02020603050405020304" pitchFamily="18" charset="0"/>
              </a:rPr>
              <a:t>formed</a:t>
            </a:r>
            <a:r>
              <a:rPr lang="hu-HU" sz="1200" dirty="0">
                <a:latin typeface="+mj-lt"/>
                <a:ea typeface="Calibri" panose="020F0502020204030204" pitchFamily="34" charset="0"/>
                <a:cs typeface="Times New Roman" panose="02020603050405020304" pitchFamily="18" charset="0"/>
              </a:rPr>
              <a:t> [3, 28, 36, 37].</a:t>
            </a:r>
          </a:p>
        </p:txBody>
      </p:sp>
    </p:spTree>
    <p:extLst>
      <p:ext uri="{BB962C8B-B14F-4D97-AF65-F5344CB8AC3E}">
        <p14:creationId xmlns:p14="http://schemas.microsoft.com/office/powerpoint/2010/main" val="35015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0-ppt_w/2"/>
                                          </p:val>
                                        </p:tav>
                                      </p:tavLst>
                                    </p:anim>
                                    <p:anim calcmode="lin" valueType="num">
                                      <p:cBhvr additive="base">
                                        <p:cTn id="13" dur="500"/>
                                        <p:tgtEl>
                                          <p:spTgt spid="12"/>
                                        </p:tgtEl>
                                        <p:attrNameLst>
                                          <p:attrName>ppt_y</p:attrName>
                                        </p:attrNameLst>
                                      </p:cBhvr>
                                      <p:tavLst>
                                        <p:tav tm="0">
                                          <p:val>
                                            <p:strVal val="ppt_y"/>
                                          </p:val>
                                        </p:tav>
                                        <p:tav tm="100000">
                                          <p:val>
                                            <p:strVal val="ppt_y"/>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sp>
        <p:nvSpPr>
          <p:cNvPr id="3" name="Text Placeholder 2"/>
          <p:cNvSpPr>
            <a:spLocks noGrp="1"/>
          </p:cNvSpPr>
          <p:nvPr>
            <p:ph type="body" sz="quarter" idx="13"/>
          </p:nvPr>
        </p:nvSpPr>
        <p:spPr>
          <a:xfrm>
            <a:off x="2140662" y="1456840"/>
            <a:ext cx="6621462" cy="4355024"/>
          </a:xfrm>
        </p:spPr>
        <p:txBody>
          <a:bodyPr/>
          <a:lstStyle/>
          <a:p>
            <a:pPr>
              <a:lnSpc>
                <a:spcPct val="100000"/>
              </a:lnSpc>
            </a:pPr>
            <a:r>
              <a:rPr lang="hu-HU" dirty="0" err="1" smtClean="0"/>
              <a:t>Makroszerkezet</a:t>
            </a:r>
            <a:r>
              <a:rPr lang="hu-HU" dirty="0" smtClean="0"/>
              <a:t> </a:t>
            </a:r>
            <a:r>
              <a:rPr lang="hu-HU" dirty="0"/>
              <a:t>jellemzése </a:t>
            </a:r>
          </a:p>
          <a:p>
            <a:pPr lvl="1">
              <a:lnSpc>
                <a:spcPct val="100000"/>
              </a:lnSpc>
            </a:pPr>
            <a:r>
              <a:rPr lang="hu-HU" dirty="0"/>
              <a:t>Kristályok színét az összetétel (színtestek), alakját a </a:t>
            </a:r>
            <a:r>
              <a:rPr lang="hu-HU" dirty="0" smtClean="0"/>
              <a:t>hőkezelés (hőelvonás, hőmérsékletgradiens) </a:t>
            </a:r>
            <a:r>
              <a:rPr lang="hu-HU" dirty="0"/>
              <a:t>határozza meg</a:t>
            </a:r>
          </a:p>
          <a:p>
            <a:pPr marL="0" lvl="1" indent="0">
              <a:lnSpc>
                <a:spcPct val="100000"/>
              </a:lnSpc>
              <a:buClr>
                <a:srgbClr val="899FB2"/>
              </a:buClr>
              <a:buSzPct val="120000"/>
              <a:buNone/>
            </a:pPr>
            <a:endParaRPr lang="hu-HU" dirty="0"/>
          </a:p>
          <a:p>
            <a:pPr marL="0" indent="0">
              <a:lnSpc>
                <a:spcPct val="100000"/>
              </a:lnSpc>
              <a:buNone/>
            </a:pPr>
            <a:endParaRPr lang="hu-HU" dirty="0" smtClean="0"/>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pic>
        <p:nvPicPr>
          <p:cNvPr id="6" name="Kép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57543"/>
            <a:ext cx="2126899" cy="5400457"/>
          </a:xfrm>
          <a:prstGeom prst="rect">
            <a:avLst/>
          </a:prstGeom>
        </p:spPr>
      </p:pic>
      <p:pic>
        <p:nvPicPr>
          <p:cNvPr id="7" name="Kép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6206" y="2615900"/>
            <a:ext cx="720000" cy="759095"/>
          </a:xfrm>
          <a:prstGeom prst="rect">
            <a:avLst/>
          </a:prstGeom>
        </p:spPr>
      </p:pic>
      <p:sp>
        <p:nvSpPr>
          <p:cNvPr id="8" name="Téglalap 7"/>
          <p:cNvSpPr/>
          <p:nvPr/>
        </p:nvSpPr>
        <p:spPr>
          <a:xfrm>
            <a:off x="4725119" y="2645984"/>
            <a:ext cx="4506490" cy="646331"/>
          </a:xfrm>
          <a:prstGeom prst="rect">
            <a:avLst/>
          </a:prstGeom>
        </p:spPr>
        <p:txBody>
          <a:bodyPr wrap="none">
            <a:spAutoFit/>
          </a:bodyPr>
          <a:lstStyle/>
          <a:p>
            <a:pPr lvl="1"/>
            <a:r>
              <a:rPr lang="hu-HU" dirty="0" smtClean="0"/>
              <a:t>Erős hőelvonás → „</a:t>
            </a:r>
            <a:r>
              <a:rPr lang="hu-HU" dirty="0" err="1" smtClean="0"/>
              <a:t>seaweed</a:t>
            </a:r>
            <a:r>
              <a:rPr lang="hu-HU" dirty="0" smtClean="0"/>
              <a:t>” (hínár) alak</a:t>
            </a:r>
          </a:p>
          <a:p>
            <a:pPr lvl="1"/>
            <a:r>
              <a:rPr lang="hu-HU" dirty="0" smtClean="0"/>
              <a:t>B, BT, BT2O minták – kemence szélén</a:t>
            </a:r>
            <a:endParaRPr lang="hu-HU" dirty="0"/>
          </a:p>
        </p:txBody>
      </p:sp>
      <p:sp>
        <p:nvSpPr>
          <p:cNvPr id="9" name="Téglalap 8"/>
          <p:cNvSpPr/>
          <p:nvPr/>
        </p:nvSpPr>
        <p:spPr>
          <a:xfrm>
            <a:off x="1652225" y="6414997"/>
            <a:ext cx="5149167" cy="338554"/>
          </a:xfrm>
          <a:prstGeom prst="rect">
            <a:avLst/>
          </a:prstGeom>
        </p:spPr>
        <p:txBody>
          <a:bodyPr wrap="none">
            <a:spAutoFit/>
          </a:bodyPr>
          <a:lstStyle/>
          <a:p>
            <a:pPr lvl="1"/>
            <a:r>
              <a:rPr lang="hu-HU" sz="800" dirty="0"/>
              <a:t>László </a:t>
            </a:r>
            <a:r>
              <a:rPr lang="hu-HU" sz="800" dirty="0" err="1" smtClean="0"/>
              <a:t>Gránásy</a:t>
            </a:r>
            <a:r>
              <a:rPr lang="hu-HU" sz="800" dirty="0" smtClean="0"/>
              <a:t>, </a:t>
            </a:r>
            <a:r>
              <a:rPr lang="hu-HU" sz="800" dirty="0"/>
              <a:t>Tamás </a:t>
            </a:r>
            <a:r>
              <a:rPr lang="hu-HU" sz="800" dirty="0" smtClean="0"/>
              <a:t>Pusztai, Jack </a:t>
            </a:r>
            <a:r>
              <a:rPr lang="hu-HU" sz="800" dirty="0"/>
              <a:t>F. </a:t>
            </a:r>
            <a:r>
              <a:rPr lang="hu-HU" sz="800" dirty="0" smtClean="0"/>
              <a:t>Douglas: </a:t>
            </a:r>
            <a:r>
              <a:rPr lang="en-US" sz="800" dirty="0"/>
              <a:t>Insights into Polymer Crystallization from Phase-Field </a:t>
            </a:r>
            <a:r>
              <a:rPr lang="en-US" sz="800" dirty="0" smtClean="0"/>
              <a:t>Theory</a:t>
            </a:r>
            <a:endParaRPr lang="hu-HU" sz="800" dirty="0" smtClean="0"/>
          </a:p>
          <a:p>
            <a:pPr lvl="1"/>
            <a:r>
              <a:rPr lang="hu-HU" sz="800" dirty="0" smtClean="0"/>
              <a:t>DOI </a:t>
            </a:r>
            <a:r>
              <a:rPr lang="hu-HU" sz="800" dirty="0"/>
              <a:t>10.1007/978-3-642-37179-0_30-1</a:t>
            </a:r>
          </a:p>
        </p:txBody>
      </p:sp>
      <p:pic>
        <p:nvPicPr>
          <p:cNvPr id="10" name="Kép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9548" y="3665665"/>
            <a:ext cx="720000" cy="800330"/>
          </a:xfrm>
          <a:prstGeom prst="rect">
            <a:avLst/>
          </a:prstGeom>
        </p:spPr>
      </p:pic>
      <p:sp>
        <p:nvSpPr>
          <p:cNvPr id="11" name="Téglalap 10"/>
          <p:cNvSpPr/>
          <p:nvPr/>
        </p:nvSpPr>
        <p:spPr>
          <a:xfrm>
            <a:off x="3298434" y="3725147"/>
            <a:ext cx="5569542" cy="646331"/>
          </a:xfrm>
          <a:prstGeom prst="rect">
            <a:avLst/>
          </a:prstGeom>
        </p:spPr>
        <p:txBody>
          <a:bodyPr wrap="square">
            <a:spAutoFit/>
          </a:bodyPr>
          <a:lstStyle/>
          <a:p>
            <a:pPr lvl="1"/>
            <a:r>
              <a:rPr lang="hu-HU" dirty="0" smtClean="0"/>
              <a:t>1. típusú </a:t>
            </a:r>
            <a:r>
              <a:rPr lang="hu-HU" dirty="0" err="1" smtClean="0"/>
              <a:t>szferolit</a:t>
            </a:r>
            <a:r>
              <a:rPr lang="hu-HU" dirty="0" smtClean="0"/>
              <a:t> (szálak radiális növekedése): BO minták</a:t>
            </a:r>
            <a:endParaRPr lang="hu-HU" dirty="0"/>
          </a:p>
        </p:txBody>
      </p:sp>
      <p:pic>
        <p:nvPicPr>
          <p:cNvPr id="12" name="Kép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3701" y="4709835"/>
            <a:ext cx="1747808" cy="720000"/>
          </a:xfrm>
          <a:prstGeom prst="rect">
            <a:avLst/>
          </a:prstGeom>
        </p:spPr>
      </p:pic>
      <p:sp>
        <p:nvSpPr>
          <p:cNvPr id="13" name="Téglalap 12"/>
          <p:cNvSpPr/>
          <p:nvPr/>
        </p:nvSpPr>
        <p:spPr>
          <a:xfrm>
            <a:off x="3598081" y="4741177"/>
            <a:ext cx="4520253" cy="646331"/>
          </a:xfrm>
          <a:prstGeom prst="rect">
            <a:avLst/>
          </a:prstGeom>
        </p:spPr>
        <p:txBody>
          <a:bodyPr wrap="square">
            <a:spAutoFit/>
          </a:bodyPr>
          <a:lstStyle/>
          <a:p>
            <a:pPr lvl="1"/>
            <a:r>
              <a:rPr lang="hu-HU" dirty="0" smtClean="0"/>
              <a:t>2. típusú </a:t>
            </a:r>
            <a:r>
              <a:rPr lang="hu-HU" dirty="0" err="1" smtClean="0"/>
              <a:t>szferolit</a:t>
            </a:r>
            <a:r>
              <a:rPr lang="hu-HU" dirty="0" smtClean="0"/>
              <a:t> (egyirányú növekedés, kisszögű elágazásokkal): BC, BT2C minták</a:t>
            </a:r>
            <a:endParaRPr lang="hu-HU" dirty="0"/>
          </a:p>
        </p:txBody>
      </p:sp>
      <p:pic>
        <p:nvPicPr>
          <p:cNvPr id="14" name="Kép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51251" y="2635448"/>
            <a:ext cx="2294366" cy="720000"/>
          </a:xfrm>
          <a:prstGeom prst="rect">
            <a:avLst/>
          </a:prstGeom>
        </p:spPr>
      </p:pic>
      <p:grpSp>
        <p:nvGrpSpPr>
          <p:cNvPr id="16" name="Csoportba foglalás 15"/>
          <p:cNvGrpSpPr>
            <a:grpSpLocks noChangeAspect="1"/>
          </p:cNvGrpSpPr>
          <p:nvPr/>
        </p:nvGrpSpPr>
        <p:grpSpPr>
          <a:xfrm>
            <a:off x="1671177" y="881065"/>
            <a:ext cx="5253053" cy="1800000"/>
            <a:chOff x="1291252" y="820695"/>
            <a:chExt cx="6480178" cy="2220484"/>
          </a:xfrm>
        </p:grpSpPr>
        <p:pic>
          <p:nvPicPr>
            <p:cNvPr id="17" name="Kép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91252" y="1241179"/>
              <a:ext cx="2159189" cy="1800000"/>
            </a:xfrm>
            <a:prstGeom prst="rect">
              <a:avLst/>
            </a:prstGeom>
          </p:spPr>
        </p:pic>
        <p:sp>
          <p:nvSpPr>
            <p:cNvPr id="18" name="Téglalap 17"/>
            <p:cNvSpPr/>
            <p:nvPr/>
          </p:nvSpPr>
          <p:spPr>
            <a:xfrm>
              <a:off x="1291252" y="820695"/>
              <a:ext cx="6480178" cy="508195"/>
            </a:xfrm>
            <a:prstGeom prst="rect">
              <a:avLst/>
            </a:prstGeom>
            <a:noFill/>
          </p:spPr>
          <p:txBody>
            <a:bodyPr wrap="square">
              <a:spAutoFit/>
            </a:bodyPr>
            <a:lstStyle/>
            <a:p>
              <a:pPr algn="ctr"/>
              <a:r>
                <a:rPr lang="hu-HU" sz="1100" dirty="0" smtClean="0"/>
                <a:t>Firing B</a:t>
              </a:r>
              <a:endParaRPr lang="hu-HU" sz="1100" dirty="0"/>
            </a:p>
          </p:txBody>
        </p:sp>
        <p:sp>
          <p:nvSpPr>
            <p:cNvPr id="19" name="Téglalap 18"/>
            <p:cNvSpPr/>
            <p:nvPr/>
          </p:nvSpPr>
          <p:spPr>
            <a:xfrm>
              <a:off x="1667434" y="1241179"/>
              <a:ext cx="1577379" cy="508195"/>
            </a:xfrm>
            <a:prstGeom prst="rect">
              <a:avLst/>
            </a:prstGeom>
          </p:spPr>
          <p:txBody>
            <a:bodyPr wrap="square">
              <a:spAutoFit/>
            </a:bodyPr>
            <a:lstStyle/>
            <a:p>
              <a:pPr algn="ctr"/>
              <a:r>
                <a:rPr lang="hu-HU" sz="1100" b="1" dirty="0" err="1" smtClean="0"/>
                <a:t>Sample</a:t>
              </a:r>
              <a:r>
                <a:rPr lang="hu-HU" sz="1100" b="1" dirty="0" smtClean="0"/>
                <a:t> B </a:t>
              </a:r>
              <a:endParaRPr lang="hu-HU" sz="1100" b="1" dirty="0"/>
            </a:p>
          </p:txBody>
        </p:sp>
        <p:pic>
          <p:nvPicPr>
            <p:cNvPr id="20" name="Kép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50441" y="1241179"/>
              <a:ext cx="2161800" cy="1800000"/>
            </a:xfrm>
            <a:prstGeom prst="rect">
              <a:avLst/>
            </a:prstGeom>
          </p:spPr>
        </p:pic>
        <p:sp>
          <p:nvSpPr>
            <p:cNvPr id="21" name="Téglalap 20"/>
            <p:cNvSpPr/>
            <p:nvPr/>
          </p:nvSpPr>
          <p:spPr>
            <a:xfrm>
              <a:off x="3725217" y="1241179"/>
              <a:ext cx="1612248" cy="508195"/>
            </a:xfrm>
            <a:prstGeom prst="rect">
              <a:avLst/>
            </a:prstGeom>
          </p:spPr>
          <p:txBody>
            <a:bodyPr wrap="square">
              <a:spAutoFit/>
            </a:bodyPr>
            <a:lstStyle/>
            <a:p>
              <a:pPr algn="ctr"/>
              <a:r>
                <a:rPr lang="hu-HU" sz="1100" b="1" dirty="0" err="1" smtClean="0"/>
                <a:t>Sample</a:t>
              </a:r>
              <a:r>
                <a:rPr lang="hu-HU" sz="1100" b="1" dirty="0" smtClean="0"/>
                <a:t> BT </a:t>
              </a:r>
              <a:endParaRPr lang="hu-HU" sz="1100" b="1" dirty="0"/>
            </a:p>
          </p:txBody>
        </p:sp>
        <p:pic>
          <p:nvPicPr>
            <p:cNvPr id="22" name="Kép 2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10985" y="1241179"/>
              <a:ext cx="2160445" cy="1800000"/>
            </a:xfrm>
            <a:prstGeom prst="rect">
              <a:avLst/>
            </a:prstGeom>
          </p:spPr>
        </p:pic>
        <p:sp>
          <p:nvSpPr>
            <p:cNvPr id="23" name="Téglalap 22"/>
            <p:cNvSpPr/>
            <p:nvPr/>
          </p:nvSpPr>
          <p:spPr>
            <a:xfrm>
              <a:off x="5885081" y="1241179"/>
              <a:ext cx="1612248" cy="837028"/>
            </a:xfrm>
            <a:prstGeom prst="rect">
              <a:avLst/>
            </a:prstGeom>
          </p:spPr>
          <p:txBody>
            <a:bodyPr wrap="square">
              <a:spAutoFit/>
            </a:bodyPr>
            <a:lstStyle/>
            <a:p>
              <a:pPr algn="ctr"/>
              <a:r>
                <a:rPr lang="hu-HU" sz="1100" b="1" dirty="0" err="1" smtClean="0"/>
                <a:t>Sample</a:t>
              </a:r>
              <a:r>
                <a:rPr lang="hu-HU" sz="1100" b="1" dirty="0" smtClean="0"/>
                <a:t> BT2O </a:t>
              </a:r>
              <a:endParaRPr lang="hu-HU" sz="1100" b="1" dirty="0"/>
            </a:p>
          </p:txBody>
        </p:sp>
      </p:grpSp>
      <p:grpSp>
        <p:nvGrpSpPr>
          <p:cNvPr id="24" name="Csoportba foglalás 23"/>
          <p:cNvGrpSpPr>
            <a:grpSpLocks noChangeAspect="1"/>
          </p:cNvGrpSpPr>
          <p:nvPr/>
        </p:nvGrpSpPr>
        <p:grpSpPr>
          <a:xfrm>
            <a:off x="2221220" y="1716270"/>
            <a:ext cx="3827342" cy="1800000"/>
            <a:chOff x="1289962" y="2246547"/>
            <a:chExt cx="4595120" cy="2161086"/>
          </a:xfrm>
        </p:grpSpPr>
        <p:pic>
          <p:nvPicPr>
            <p:cNvPr id="25" name="Kép 2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89962" y="2607633"/>
              <a:ext cx="2160479" cy="1800000"/>
            </a:xfrm>
            <a:prstGeom prst="rect">
              <a:avLst/>
            </a:prstGeom>
          </p:spPr>
        </p:pic>
        <p:pic>
          <p:nvPicPr>
            <p:cNvPr id="26" name="Kép 2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23882" y="2607633"/>
              <a:ext cx="2161200" cy="1800000"/>
            </a:xfrm>
            <a:prstGeom prst="rect">
              <a:avLst/>
            </a:prstGeom>
          </p:spPr>
        </p:pic>
        <p:sp>
          <p:nvSpPr>
            <p:cNvPr id="27" name="Téglalap 26"/>
            <p:cNvSpPr/>
            <p:nvPr/>
          </p:nvSpPr>
          <p:spPr>
            <a:xfrm>
              <a:off x="1289962" y="2246547"/>
              <a:ext cx="4595120" cy="554277"/>
            </a:xfrm>
            <a:prstGeom prst="rect">
              <a:avLst/>
            </a:prstGeom>
          </p:spPr>
          <p:txBody>
            <a:bodyPr wrap="square">
              <a:spAutoFit/>
            </a:bodyPr>
            <a:lstStyle/>
            <a:p>
              <a:pPr algn="ctr"/>
              <a:r>
                <a:rPr lang="hu-HU" sz="1200" dirty="0" err="1" smtClean="0"/>
                <a:t>Sample</a:t>
              </a:r>
              <a:r>
                <a:rPr lang="hu-HU" sz="1200" dirty="0" smtClean="0"/>
                <a:t> BO</a:t>
              </a:r>
              <a:endParaRPr lang="hu-HU" sz="1200" dirty="0"/>
            </a:p>
          </p:txBody>
        </p:sp>
        <p:sp>
          <p:nvSpPr>
            <p:cNvPr id="28" name="Téglalap 27"/>
            <p:cNvSpPr/>
            <p:nvPr/>
          </p:nvSpPr>
          <p:spPr>
            <a:xfrm>
              <a:off x="1418711" y="2607632"/>
              <a:ext cx="2031727" cy="554277"/>
            </a:xfrm>
            <a:prstGeom prst="rect">
              <a:avLst/>
            </a:prstGeom>
          </p:spPr>
          <p:txBody>
            <a:bodyPr wrap="square">
              <a:spAutoFit/>
            </a:bodyPr>
            <a:lstStyle/>
            <a:p>
              <a:pPr algn="ctr"/>
              <a:r>
                <a:rPr lang="hu-HU" sz="1200" b="1" dirty="0" smtClean="0"/>
                <a:t>Firing A</a:t>
              </a:r>
            </a:p>
          </p:txBody>
        </p:sp>
        <p:sp>
          <p:nvSpPr>
            <p:cNvPr id="29" name="Téglalap 28"/>
            <p:cNvSpPr/>
            <p:nvPr/>
          </p:nvSpPr>
          <p:spPr>
            <a:xfrm>
              <a:off x="3865643" y="2615879"/>
              <a:ext cx="1824673" cy="554277"/>
            </a:xfrm>
            <a:prstGeom prst="rect">
              <a:avLst/>
            </a:prstGeom>
          </p:spPr>
          <p:txBody>
            <a:bodyPr wrap="square">
              <a:spAutoFit/>
            </a:bodyPr>
            <a:lstStyle/>
            <a:p>
              <a:pPr algn="ctr"/>
              <a:r>
                <a:rPr lang="hu-HU" sz="1200" b="1" dirty="0" smtClean="0"/>
                <a:t>Firing B</a:t>
              </a:r>
            </a:p>
          </p:txBody>
        </p:sp>
      </p:grpSp>
      <p:grpSp>
        <p:nvGrpSpPr>
          <p:cNvPr id="30" name="Csoportba foglalás 29"/>
          <p:cNvGrpSpPr>
            <a:grpSpLocks noChangeAspect="1"/>
          </p:cNvGrpSpPr>
          <p:nvPr/>
        </p:nvGrpSpPr>
        <p:grpSpPr>
          <a:xfrm>
            <a:off x="2173242" y="2779122"/>
            <a:ext cx="3891623" cy="1800000"/>
            <a:chOff x="1273942" y="4435920"/>
            <a:chExt cx="4611140" cy="2132799"/>
          </a:xfrm>
        </p:grpSpPr>
        <p:sp>
          <p:nvSpPr>
            <p:cNvPr id="31" name="Téglalap 30"/>
            <p:cNvSpPr/>
            <p:nvPr/>
          </p:nvSpPr>
          <p:spPr>
            <a:xfrm>
              <a:off x="1273942" y="4435920"/>
              <a:ext cx="4595120" cy="547021"/>
            </a:xfrm>
            <a:prstGeom prst="rect">
              <a:avLst/>
            </a:prstGeom>
          </p:spPr>
          <p:txBody>
            <a:bodyPr wrap="square">
              <a:spAutoFit/>
            </a:bodyPr>
            <a:lstStyle/>
            <a:p>
              <a:pPr algn="ctr"/>
              <a:r>
                <a:rPr lang="hu-HU" sz="1200" dirty="0" smtClean="0"/>
                <a:t>Firing B</a:t>
              </a:r>
              <a:endParaRPr lang="hu-HU" sz="1200" dirty="0"/>
            </a:p>
          </p:txBody>
        </p:sp>
        <p:grpSp>
          <p:nvGrpSpPr>
            <p:cNvPr id="32" name="Csoportba foglalás 31"/>
            <p:cNvGrpSpPr/>
            <p:nvPr/>
          </p:nvGrpSpPr>
          <p:grpSpPr>
            <a:xfrm>
              <a:off x="1289962" y="4768719"/>
              <a:ext cx="4595120" cy="1800000"/>
              <a:chOff x="1289962" y="4768719"/>
              <a:chExt cx="4595120" cy="1800000"/>
            </a:xfrm>
          </p:grpSpPr>
          <p:pic>
            <p:nvPicPr>
              <p:cNvPr id="33" name="Kép 3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42998" y="4768719"/>
                <a:ext cx="2142084" cy="1800000"/>
              </a:xfrm>
              <a:prstGeom prst="rect">
                <a:avLst/>
              </a:prstGeom>
            </p:spPr>
          </p:pic>
          <p:pic>
            <p:nvPicPr>
              <p:cNvPr id="34" name="Kép 3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289962" y="4768719"/>
                <a:ext cx="2156954" cy="1800000"/>
              </a:xfrm>
              <a:prstGeom prst="rect">
                <a:avLst/>
              </a:prstGeom>
            </p:spPr>
          </p:pic>
          <p:sp>
            <p:nvSpPr>
              <p:cNvPr id="35" name="Téglalap 34"/>
              <p:cNvSpPr/>
              <p:nvPr/>
            </p:nvSpPr>
            <p:spPr>
              <a:xfrm>
                <a:off x="1289962" y="4772842"/>
                <a:ext cx="2156953" cy="547022"/>
              </a:xfrm>
              <a:prstGeom prst="rect">
                <a:avLst/>
              </a:prstGeom>
            </p:spPr>
            <p:txBody>
              <a:bodyPr wrap="square">
                <a:spAutoFit/>
              </a:bodyPr>
              <a:lstStyle/>
              <a:p>
                <a:pPr algn="ctr"/>
                <a:r>
                  <a:rPr lang="hu-HU" sz="1200" b="1" dirty="0" err="1" smtClean="0"/>
                  <a:t>Sample</a:t>
                </a:r>
                <a:r>
                  <a:rPr lang="hu-HU" sz="1200" b="1" dirty="0" smtClean="0"/>
                  <a:t> BC</a:t>
                </a:r>
              </a:p>
            </p:txBody>
          </p:sp>
          <p:sp>
            <p:nvSpPr>
              <p:cNvPr id="36" name="Téglalap 35"/>
              <p:cNvSpPr/>
              <p:nvPr/>
            </p:nvSpPr>
            <p:spPr>
              <a:xfrm>
                <a:off x="3742997" y="4772842"/>
                <a:ext cx="2126065" cy="547022"/>
              </a:xfrm>
              <a:prstGeom prst="rect">
                <a:avLst/>
              </a:prstGeom>
            </p:spPr>
            <p:txBody>
              <a:bodyPr wrap="square">
                <a:spAutoFit/>
              </a:bodyPr>
              <a:lstStyle/>
              <a:p>
                <a:pPr algn="ctr"/>
                <a:r>
                  <a:rPr lang="hu-HU" sz="1200" b="1" dirty="0" err="1" smtClean="0"/>
                  <a:t>Sample</a:t>
                </a:r>
                <a:r>
                  <a:rPr lang="hu-HU" sz="1200" b="1" dirty="0" smtClean="0"/>
                  <a:t> BT2C</a:t>
                </a:r>
              </a:p>
            </p:txBody>
          </p:sp>
        </p:grpSp>
      </p:grpSp>
    </p:spTree>
    <p:extLst>
      <p:ext uri="{BB962C8B-B14F-4D97-AF65-F5344CB8AC3E}">
        <p14:creationId xmlns:p14="http://schemas.microsoft.com/office/powerpoint/2010/main" val="30241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1+ppt_w/2"/>
                                          </p:val>
                                        </p:tav>
                                      </p:tavLst>
                                    </p:anim>
                                    <p:anim calcmode="lin" valueType="num">
                                      <p:cBhvr additive="base">
                                        <p:cTn id="13" dur="500"/>
                                        <p:tgtEl>
                                          <p:spTgt spid="16"/>
                                        </p:tgtEl>
                                        <p:attrNameLst>
                                          <p:attrName>ppt_y</p:attrName>
                                        </p:attrNameLst>
                                      </p:cBhvr>
                                      <p:tavLst>
                                        <p:tav tm="0">
                                          <p:val>
                                            <p:strVal val="ppt_y"/>
                                          </p:val>
                                        </p:tav>
                                        <p:tav tm="100000">
                                          <p:val>
                                            <p:strVal val="ppt_y"/>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24"/>
                                        </p:tgtEl>
                                        <p:attrNameLst>
                                          <p:attrName>ppt_x</p:attrName>
                                        </p:attrNameLst>
                                      </p:cBhvr>
                                      <p:tavLst>
                                        <p:tav tm="0">
                                          <p:val>
                                            <p:strVal val="ppt_x"/>
                                          </p:val>
                                        </p:tav>
                                        <p:tav tm="100000">
                                          <p:val>
                                            <p:strVal val="1+ppt_w/2"/>
                                          </p:val>
                                        </p:tav>
                                      </p:tavLst>
                                    </p:anim>
                                    <p:anim calcmode="lin" valueType="num">
                                      <p:cBhvr additive="base">
                                        <p:cTn id="25" dur="500"/>
                                        <p:tgtEl>
                                          <p:spTgt spid="24"/>
                                        </p:tgtEl>
                                        <p:attrNameLst>
                                          <p:attrName>ppt_y</p:attrName>
                                        </p:attrNameLst>
                                      </p:cBhvr>
                                      <p:tavLst>
                                        <p:tav tm="0">
                                          <p:val>
                                            <p:strVal val="ppt_y"/>
                                          </p:val>
                                        </p:tav>
                                        <p:tav tm="100000">
                                          <p:val>
                                            <p:strVal val="ppt_y"/>
                                          </p:val>
                                        </p:tav>
                                      </p:tavLst>
                                    </p:anim>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500"/>
                                        <p:tgtEl>
                                          <p:spTgt spid="30"/>
                                        </p:tgtEl>
                                        <p:attrNameLst>
                                          <p:attrName>ppt_x</p:attrName>
                                        </p:attrNameLst>
                                      </p:cBhvr>
                                      <p:tavLst>
                                        <p:tav tm="0">
                                          <p:val>
                                            <p:strVal val="ppt_x"/>
                                          </p:val>
                                        </p:tav>
                                        <p:tav tm="100000">
                                          <p:val>
                                            <p:strVal val="1+ppt_w/2"/>
                                          </p:val>
                                        </p:tav>
                                      </p:tavLst>
                                    </p:anim>
                                    <p:anim calcmode="lin" valueType="num">
                                      <p:cBhvr additive="base">
                                        <p:cTn id="37" dur="500"/>
                                        <p:tgtEl>
                                          <p:spTgt spid="30"/>
                                        </p:tgtEl>
                                        <p:attrNameLst>
                                          <p:attrName>ppt_y</p:attrName>
                                        </p:attrNameLst>
                                      </p:cBhvr>
                                      <p:tavLst>
                                        <p:tav tm="0">
                                          <p:val>
                                            <p:strVal val="ppt_y"/>
                                          </p:val>
                                        </p:tav>
                                        <p:tav tm="100000">
                                          <p:val>
                                            <p:strVal val="ppt_y"/>
                                          </p:val>
                                        </p:tav>
                                      </p:tavLst>
                                    </p:anim>
                                    <p:set>
                                      <p:cBhvr>
                                        <p:cTn id="3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cap="small" dirty="0"/>
              <a:t>TERPLÁN </a:t>
            </a:r>
            <a:r>
              <a:rPr lang="en-US" cap="small" dirty="0" err="1"/>
              <a:t>Zénó</a:t>
            </a:r>
            <a:r>
              <a:rPr lang="en-US" cap="small" dirty="0"/>
              <a:t> Program </a:t>
            </a:r>
            <a:r>
              <a:rPr lang="hu-HU" cap="small" dirty="0" smtClean="0"/>
              <a:t> TETRA alprogram szakmai konferencia </a:t>
            </a:r>
            <a:br>
              <a:rPr lang="hu-HU" cap="small" dirty="0" smtClean="0"/>
            </a:br>
            <a:r>
              <a:rPr lang="hu-HU" cap="small" dirty="0" smtClean="0"/>
              <a:t>2017. szeptember 13-14.</a:t>
            </a:r>
            <a:r>
              <a:rPr lang="en-US" cap="small" dirty="0"/>
              <a:t/>
            </a:r>
            <a:br>
              <a:rPr lang="en-US" cap="small" dirty="0"/>
            </a:br>
            <a:endParaRPr lang="en-US" cap="small" dirty="0"/>
          </a:p>
        </p:txBody>
      </p:sp>
      <p:sp>
        <p:nvSpPr>
          <p:cNvPr id="3" name="Text Placeholder 2"/>
          <p:cNvSpPr>
            <a:spLocks noGrp="1"/>
          </p:cNvSpPr>
          <p:nvPr>
            <p:ph type="body" sz="quarter" idx="13"/>
          </p:nvPr>
        </p:nvSpPr>
        <p:spPr>
          <a:xfrm>
            <a:off x="1309688" y="1487837"/>
            <a:ext cx="6621462" cy="4355024"/>
          </a:xfrm>
        </p:spPr>
        <p:txBody>
          <a:bodyPr/>
          <a:lstStyle/>
          <a:p>
            <a:pPr marL="0" indent="0">
              <a:lnSpc>
                <a:spcPct val="150000"/>
              </a:lnSpc>
              <a:buNone/>
            </a:pPr>
            <a:r>
              <a:rPr lang="hu-HU" dirty="0" smtClean="0"/>
              <a:t>Összegzés</a:t>
            </a:r>
          </a:p>
          <a:p>
            <a:pPr>
              <a:lnSpc>
                <a:spcPct val="150000"/>
              </a:lnSpc>
            </a:pPr>
            <a:r>
              <a:rPr lang="hu-HU" dirty="0" smtClean="0"/>
              <a:t>Kristálymáz: </a:t>
            </a:r>
            <a:r>
              <a:rPr lang="hu-HU" dirty="0" err="1" smtClean="0"/>
              <a:t>willemit</a:t>
            </a:r>
            <a:r>
              <a:rPr lang="hu-HU" dirty="0" smtClean="0"/>
              <a:t> (</a:t>
            </a:r>
            <a:r>
              <a:rPr lang="hu-HU" dirty="0" err="1" smtClean="0"/>
              <a:t>ZnO</a:t>
            </a:r>
            <a:r>
              <a:rPr lang="hu-HU" dirty="0" smtClean="0"/>
              <a:t>) </a:t>
            </a:r>
            <a:r>
              <a:rPr lang="hu-HU" dirty="0" err="1" smtClean="0"/>
              <a:t>makrokristályok</a:t>
            </a:r>
            <a:r>
              <a:rPr lang="hu-HU" dirty="0" smtClean="0"/>
              <a:t> </a:t>
            </a:r>
          </a:p>
          <a:p>
            <a:pPr>
              <a:lnSpc>
                <a:spcPct val="150000"/>
              </a:lnSpc>
            </a:pPr>
            <a:r>
              <a:rPr lang="hu-HU" dirty="0" err="1" smtClean="0"/>
              <a:t>Mikroszerkezet</a:t>
            </a:r>
            <a:endParaRPr lang="hu-HU" dirty="0" smtClean="0"/>
          </a:p>
          <a:p>
            <a:pPr lvl="1">
              <a:lnSpc>
                <a:spcPct val="150000"/>
              </a:lnSpc>
            </a:pPr>
            <a:r>
              <a:rPr lang="hu-HU" dirty="0" smtClean="0"/>
              <a:t>Kristályok száma: színtest és TiO</a:t>
            </a:r>
            <a:r>
              <a:rPr lang="hu-HU" baseline="-25000" dirty="0" smtClean="0"/>
              <a:t>2</a:t>
            </a:r>
            <a:r>
              <a:rPr lang="hu-HU" dirty="0" smtClean="0"/>
              <a:t> hatására nő (irodalomban ellentétes álláspont)</a:t>
            </a:r>
          </a:p>
          <a:p>
            <a:pPr lvl="1">
              <a:lnSpc>
                <a:spcPct val="150000"/>
              </a:lnSpc>
            </a:pPr>
            <a:r>
              <a:rPr lang="hu-HU" dirty="0" smtClean="0"/>
              <a:t>Mérete</a:t>
            </a:r>
            <a:r>
              <a:rPr lang="hu-HU" dirty="0"/>
              <a:t>: </a:t>
            </a:r>
            <a:r>
              <a:rPr lang="hu-HU" dirty="0" smtClean="0"/>
              <a:t>TiO</a:t>
            </a:r>
            <a:r>
              <a:rPr lang="hu-HU" baseline="-25000" dirty="0" smtClean="0"/>
              <a:t>2</a:t>
            </a:r>
            <a:r>
              <a:rPr lang="hu-HU" dirty="0" smtClean="0"/>
              <a:t>, OS 205 színtest, </a:t>
            </a:r>
            <a:r>
              <a:rPr lang="hu-HU" dirty="0" err="1"/>
              <a:t>hőntartási</a:t>
            </a:r>
            <a:r>
              <a:rPr lang="hu-HU" dirty="0"/>
              <a:t> </a:t>
            </a:r>
            <a:r>
              <a:rPr lang="hu-HU" dirty="0" smtClean="0"/>
              <a:t>idő növeli</a:t>
            </a:r>
          </a:p>
          <a:p>
            <a:pPr>
              <a:lnSpc>
                <a:spcPct val="150000"/>
              </a:lnSpc>
            </a:pPr>
            <a:r>
              <a:rPr lang="hu-HU" dirty="0" err="1" smtClean="0"/>
              <a:t>Makroszerkezet</a:t>
            </a:r>
            <a:endParaRPr lang="hu-HU" dirty="0" smtClean="0"/>
          </a:p>
          <a:p>
            <a:pPr lvl="1">
              <a:lnSpc>
                <a:spcPct val="150000"/>
              </a:lnSpc>
            </a:pPr>
            <a:r>
              <a:rPr lang="hu-HU" dirty="0"/>
              <a:t>Kristályok színét az összetétel (színtestek), alakját a hőkezelés (hőelvonás, hőmérsékletgradiens) határozza </a:t>
            </a:r>
            <a:r>
              <a:rPr lang="hu-HU" dirty="0" smtClean="0"/>
              <a:t>meg → </a:t>
            </a:r>
            <a:r>
              <a:rPr lang="hu-HU" dirty="0" err="1" smtClean="0"/>
              <a:t>szferolitos</a:t>
            </a:r>
            <a:r>
              <a:rPr lang="hu-HU" dirty="0" smtClean="0"/>
              <a:t> vagy dendrites növekedés</a:t>
            </a:r>
          </a:p>
        </p:txBody>
      </p:sp>
      <p:pic>
        <p:nvPicPr>
          <p:cNvPr id="4" name="Kép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142" y="5706015"/>
            <a:ext cx="1620015" cy="770716"/>
          </a:xfrm>
          <a:prstGeom prst="rect">
            <a:avLst/>
          </a:prstGeom>
        </p:spPr>
      </p:pic>
    </p:spTree>
    <p:extLst>
      <p:ext uri="{BB962C8B-B14F-4D97-AF65-F5344CB8AC3E}">
        <p14:creationId xmlns:p14="http://schemas.microsoft.com/office/powerpoint/2010/main" val="343061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TERPLÁN </a:t>
            </a:r>
            <a:r>
              <a:rPr lang="en-US" dirty="0" err="1"/>
              <a:t>Zénó</a:t>
            </a:r>
            <a:r>
              <a:rPr lang="en-US" dirty="0"/>
              <a:t> Program 2016/2017 </a:t>
            </a:r>
            <a:r>
              <a:rPr lang="en-US" dirty="0" err="1"/>
              <a:t>Tanévzáró</a:t>
            </a:r>
            <a:r>
              <a:rPr lang="en-US" dirty="0"/>
              <a:t> </a:t>
            </a:r>
            <a:r>
              <a:rPr lang="en-US" dirty="0" err="1"/>
              <a:t>Konferencia</a:t>
            </a:r>
            <a:endParaRPr lang="en-US" dirty="0"/>
          </a:p>
        </p:txBody>
      </p:sp>
      <p:sp>
        <p:nvSpPr>
          <p:cNvPr id="3" name="Text Placeholder 2"/>
          <p:cNvSpPr>
            <a:spLocks noGrp="1"/>
          </p:cNvSpPr>
          <p:nvPr>
            <p:ph type="body" sz="quarter" idx="13"/>
          </p:nvPr>
        </p:nvSpPr>
        <p:spPr/>
        <p:txBody>
          <a:bodyPr/>
          <a:lstStyle/>
          <a:p>
            <a:pPr marL="0" indent="0">
              <a:buNone/>
            </a:pPr>
            <a:endParaRPr lang="hu-HU" sz="4000" dirty="0" smtClean="0"/>
          </a:p>
          <a:p>
            <a:pPr marL="0" indent="0">
              <a:buNone/>
            </a:pPr>
            <a:endParaRPr lang="hu-HU" sz="3200" dirty="0" smtClean="0"/>
          </a:p>
          <a:p>
            <a:pPr marL="0" indent="0">
              <a:buNone/>
            </a:pPr>
            <a:endParaRPr lang="hu-HU" sz="3200" dirty="0"/>
          </a:p>
          <a:p>
            <a:pPr marL="0" indent="0" algn="ctr">
              <a:buNone/>
            </a:pPr>
            <a:r>
              <a:rPr lang="hu-HU" sz="3200" dirty="0" smtClean="0">
                <a:latin typeface="+mj-lt"/>
              </a:rPr>
              <a:t>Köszönöm a figyelmet!</a:t>
            </a:r>
            <a:endParaRPr lang="en-US" sz="3200" dirty="0">
              <a:latin typeface="+mj-lt"/>
            </a:endParaRPr>
          </a:p>
        </p:txBody>
      </p:sp>
      <p:pic>
        <p:nvPicPr>
          <p:cNvPr id="5" name="Kép 4"/>
          <p:cNvPicPr>
            <a:picLocks noChangeAspect="1"/>
          </p:cNvPicPr>
          <p:nvPr/>
        </p:nvPicPr>
        <p:blipFill>
          <a:blip r:embed="rId3"/>
          <a:stretch>
            <a:fillRect/>
          </a:stretch>
        </p:blipFill>
        <p:spPr>
          <a:xfrm>
            <a:off x="2070084" y="4057650"/>
            <a:ext cx="3267785" cy="1554268"/>
          </a:xfrm>
          <a:prstGeom prst="rect">
            <a:avLst/>
          </a:prstGeom>
        </p:spPr>
      </p:pic>
    </p:spTree>
    <p:extLst>
      <p:ext uri="{BB962C8B-B14F-4D97-AF65-F5344CB8AC3E}">
        <p14:creationId xmlns:p14="http://schemas.microsoft.com/office/powerpoint/2010/main" val="1727346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iskolci-egyet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TotalTime>
  <Words>954</Words>
  <Application>Microsoft Office PowerPoint</Application>
  <PresentationFormat>Diavetítés a képernyőre (4:3 oldalarány)</PresentationFormat>
  <Paragraphs>221</Paragraphs>
  <Slides>9</Slides>
  <Notes>8</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9</vt:i4>
      </vt:variant>
    </vt:vector>
  </HeadingPairs>
  <TitlesOfParts>
    <vt:vector size="16" baseType="lpstr">
      <vt:lpstr>Arial</vt:lpstr>
      <vt:lpstr>BodoniH-Laser</vt:lpstr>
      <vt:lpstr>Calibri</vt:lpstr>
      <vt:lpstr>Times New Roman</vt:lpstr>
      <vt:lpstr>Wingdings</vt:lpstr>
      <vt:lpstr>1_Miskolci-egyetem</vt:lpstr>
      <vt:lpstr>Custom Design</vt:lpstr>
      <vt:lpstr>Név</vt:lpstr>
      <vt:lpstr>TERPLÁN Zénó Program  TETRA alprogram szakmai konferencia  2017. szeptember 13-14. </vt:lpstr>
      <vt:lpstr>TERPLÁN Zénó Program  TETRA alprogram szakmai konferencia  2017. szeptember 13-14. </vt:lpstr>
      <vt:lpstr>TERPLÁN Zénó Program  TETRA alprogram szakmai konferencia  2017. szeptember 13-14. </vt:lpstr>
      <vt:lpstr>TERPLÁN Zénó Program  TETRA alprogram szakmai konferencia  2017. szeptember 13-14. </vt:lpstr>
      <vt:lpstr>TERPLÁN Zénó Program  TETRA alprogram szakmai konferencia  2017. szeptember 13-14. </vt:lpstr>
      <vt:lpstr>TERPLÁN Zénó Program  TETRA alprogram szakmai konferencia  2017. szeptember 13-14. </vt:lpstr>
      <vt:lpstr>TERPLÁN Zénó Program  TETRA alprogram szakmai konferencia  2017. szeptember 13-14. </vt:lpstr>
      <vt:lpstr>TERPLÁN Zénó Program 2016/2017 Tanévzáró Konferencia</vt:lpstr>
    </vt:vector>
  </TitlesOfParts>
  <Company>mave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mavehack03 mavehack03</dc:creator>
  <cp:lastModifiedBy>Kata</cp:lastModifiedBy>
  <cp:revision>43</cp:revision>
  <dcterms:created xsi:type="dcterms:W3CDTF">2014-09-08T10:40:54Z</dcterms:created>
  <dcterms:modified xsi:type="dcterms:W3CDTF">2017-09-13T07:15:19Z</dcterms:modified>
</cp:coreProperties>
</file>