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-7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7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102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32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93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45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494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713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140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275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46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pPr/>
              <a:t>1/30/2014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87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1/30/2014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944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thumb/a/a9/John_Forbes_Nash,_Jr._by_Peter_Badge.jpg/250px-John_Forbes_Nash,_Jr._by_Peter_Badge.jpg" TargetMode="External"/><Relationship Id="rId7" Type="http://schemas.openxmlformats.org/officeDocument/2006/relationships/image" Target="http://www.nobelprize.org/nobel_prizes/economic-sciences/laureates/1994/selten.jpg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http://www.fokusz.info/Image/Cikkek/Tudosok/harsanyi.jpg" TargetMode="Externa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wmf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lraft.de/altenhein/nim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B80000"/>
                </a:solidFill>
              </a:rPr>
              <a:t>Spieltheorie</a:t>
            </a:r>
            <a:endParaRPr lang="de-DE" dirty="0">
              <a:solidFill>
                <a:srgbClr val="B8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14400" y="4498976"/>
            <a:ext cx="8615680" cy="1066800"/>
          </a:xfrm>
        </p:spPr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Mária Némethy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9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5173" y="707367"/>
            <a:ext cx="5944827" cy="236692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AT" dirty="0" smtClean="0"/>
              <a:t>Der erste Spieler sieht: „00”  ---  Verlustposition</a:t>
            </a:r>
          </a:p>
          <a:p>
            <a:pPr marL="114300" indent="0">
              <a:buNone/>
            </a:pPr>
            <a:endParaRPr lang="hu-HU" sz="2000" dirty="0"/>
          </a:p>
          <a:p>
            <a:pPr marL="114300" indent="0" algn="ctr">
              <a:spcBef>
                <a:spcPts val="0"/>
              </a:spcBef>
              <a:buNone/>
            </a:pPr>
            <a:r>
              <a:rPr lang="hu-HU" dirty="0" smtClean="0"/>
              <a:t>.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hu-HU" dirty="0" smtClean="0"/>
              <a:t>.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hu-HU" dirty="0" smtClean="0"/>
              <a:t>.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hu-HU" dirty="0"/>
              <a:t>.</a:t>
            </a:r>
            <a:endParaRPr lang="hu-HU" dirty="0" smtClean="0"/>
          </a:p>
        </p:txBody>
      </p:sp>
      <p:sp>
        <p:nvSpPr>
          <p:cNvPr id="7" name="Szövegdoboz 6"/>
          <p:cNvSpPr txBox="1"/>
          <p:nvPr/>
        </p:nvSpPr>
        <p:spPr>
          <a:xfrm>
            <a:off x="2262351" y="707367"/>
            <a:ext cx="14097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/>
              <a:t>0</a:t>
            </a:r>
            <a:endParaRPr lang="hu-HU" dirty="0" smtClean="0"/>
          </a:p>
          <a:p>
            <a:pPr algn="r">
              <a:lnSpc>
                <a:spcPct val="150000"/>
              </a:lnSpc>
            </a:pPr>
            <a:r>
              <a:rPr lang="hu-HU" dirty="0" smtClean="0"/>
              <a:t>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000</a:t>
            </a:r>
            <a:endParaRPr lang="de-DE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609600" y="3950891"/>
            <a:ext cx="9550400" cy="2366920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de-AT" dirty="0" smtClean="0"/>
              <a:t>Bei diesem Spiel hat </a:t>
            </a:r>
            <a:r>
              <a:rPr lang="de-AT" b="1" dirty="0" smtClean="0"/>
              <a:t>der zweite Spieler </a:t>
            </a:r>
            <a:r>
              <a:rPr lang="de-AT" dirty="0" smtClean="0"/>
              <a:t>eine Gewinnposition, es lohnt sich also höflich zu sein und den Gegner beginnen zu lassen!</a:t>
            </a:r>
          </a:p>
          <a:p>
            <a:endParaRPr lang="de-AT" dirty="0" smtClean="0"/>
          </a:p>
          <a:p>
            <a:pPr marL="114300" indent="0">
              <a:buNone/>
            </a:pPr>
            <a:r>
              <a:rPr lang="de-AT" i="1" dirty="0" smtClean="0"/>
              <a:t>Versuche mit dieser Gewinnstrategie die beiden Nim-Spiele aus der 1.Aufgabe zu untersuchen. Wer hat dort Gewinnposition, der erste oder der zweite Spieler? Habt ihr es bei den Spielexperimenten genauso erfahren?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31062"/>
            <a:ext cx="1212626" cy="1701486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089400" y="340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083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842962"/>
          </a:xfrm>
        </p:spPr>
        <p:txBody>
          <a:bodyPr/>
          <a:lstStyle/>
          <a:p>
            <a:pPr marL="114300" indent="0"/>
            <a:r>
              <a:rPr lang="hu-HU" sz="3200" dirty="0"/>
              <a:t>2. </a:t>
            </a:r>
            <a:r>
              <a:rPr lang="de-AT" sz="3200" dirty="0" smtClean="0"/>
              <a:t>Aufgabe: (etwa 20 Minuten)</a:t>
            </a:r>
            <a:endParaRPr lang="de-AT" sz="32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278972"/>
            <a:ext cx="1797188" cy="274593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143" y="2278972"/>
            <a:ext cx="2442657" cy="343921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1766" y="2151299"/>
            <a:ext cx="2057400" cy="341947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74700" y="12319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i="1" dirty="0" smtClean="0"/>
              <a:t>Verwendet die gelernte Strategie bei den folgenden Nim-Spielen. Wer mutig ist, kann nachher versuchen, den Computer zu besiegen!</a:t>
            </a:r>
            <a:endParaRPr lang="de-AT" sz="2000" i="1" dirty="0"/>
          </a:p>
        </p:txBody>
      </p:sp>
    </p:spTree>
    <p:extLst>
      <p:ext uri="{BB962C8B-B14F-4D97-AF65-F5344CB8AC3E}">
        <p14:creationId xmlns:p14="http://schemas.microsoft.com/office/powerpoint/2010/main" xmlns="" val="111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Lösungen</a:t>
            </a:r>
            <a:endParaRPr lang="de-AT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270000"/>
            <a:ext cx="10160000" cy="5130800"/>
          </a:xfrm>
        </p:spPr>
        <p:txBody>
          <a:bodyPr/>
          <a:lstStyle/>
          <a:p>
            <a:pPr marL="114300" indent="0">
              <a:spcBef>
                <a:spcPct val="0"/>
              </a:spcBef>
              <a:buNone/>
            </a:pPr>
            <a:r>
              <a:rPr lang="hu-HU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de-AT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Aufgabe: </a:t>
            </a:r>
          </a:p>
          <a:p>
            <a:r>
              <a:rPr lang="de-AT" sz="2000" i="1" dirty="0" smtClean="0"/>
              <a:t>Untersuche die folgenden NIM-Situationen. Spielt dabei ein Spiel mehrmals und notiert, wer gewonnen hat: der erste oder der zweite Spieler.</a:t>
            </a:r>
          </a:p>
          <a:p>
            <a:r>
              <a:rPr lang="de-AT" sz="2000" i="1" dirty="0" smtClean="0"/>
              <a:t>Wer hat hier eine Gewinnposition? Finde eine Gewinnstrategie dazu!</a:t>
            </a:r>
          </a:p>
          <a:p>
            <a:endParaRPr lang="hu-HU" dirty="0"/>
          </a:p>
          <a:p>
            <a:endParaRPr lang="hu-HU" dirty="0" smtClean="0"/>
          </a:p>
          <a:p>
            <a:pPr marL="114300" indent="0">
              <a:buNone/>
            </a:pPr>
            <a:endParaRPr lang="de-DE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188" y="2941636"/>
            <a:ext cx="2162175" cy="33623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77" y="3043813"/>
            <a:ext cx="1504950" cy="261937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3108537" y="5132169"/>
            <a:ext cx="1495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Der </a:t>
            </a:r>
            <a:r>
              <a:rPr lang="de-AT" b="1" dirty="0" smtClean="0"/>
              <a:t>2. Spieler </a:t>
            </a:r>
            <a:r>
              <a:rPr lang="de-AT" dirty="0" smtClean="0"/>
              <a:t>gewinnt.</a:t>
            </a:r>
            <a:endParaRPr lang="de-AT" dirty="0"/>
          </a:p>
        </p:txBody>
      </p:sp>
      <p:sp>
        <p:nvSpPr>
          <p:cNvPr id="10" name="Szövegdoboz 9"/>
          <p:cNvSpPr txBox="1"/>
          <p:nvPr/>
        </p:nvSpPr>
        <p:spPr>
          <a:xfrm>
            <a:off x="3162300" y="3199338"/>
            <a:ext cx="125370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1</a:t>
            </a:r>
          </a:p>
          <a:p>
            <a:pPr algn="r"/>
            <a:r>
              <a:rPr lang="hu-HU" dirty="0" smtClean="0"/>
              <a:t>10</a:t>
            </a:r>
          </a:p>
          <a:p>
            <a:pPr algn="r"/>
            <a:r>
              <a:rPr lang="hu-HU" dirty="0"/>
              <a:t>1</a:t>
            </a:r>
            <a:r>
              <a:rPr lang="hu-HU" dirty="0" smtClean="0"/>
              <a:t>1</a:t>
            </a:r>
          </a:p>
          <a:p>
            <a:pPr algn="r"/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100</a:t>
            </a:r>
            <a:endParaRPr lang="de-DE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8595892" y="3067839"/>
            <a:ext cx="14097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u-HU" dirty="0"/>
              <a:t>1</a:t>
            </a:r>
          </a:p>
          <a:p>
            <a:pPr algn="r"/>
            <a:r>
              <a:rPr lang="hu-HU" dirty="0"/>
              <a:t>10</a:t>
            </a:r>
          </a:p>
          <a:p>
            <a:pPr algn="r"/>
            <a:r>
              <a:rPr lang="hu-HU" dirty="0"/>
              <a:t>11</a:t>
            </a:r>
          </a:p>
          <a:p>
            <a:pPr algn="r"/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101</a:t>
            </a:r>
            <a:endParaRPr lang="hu-HU" dirty="0"/>
          </a:p>
          <a:p>
            <a:pPr algn="r"/>
            <a:r>
              <a:rPr lang="hu-HU" dirty="0"/>
              <a:t>---------</a:t>
            </a:r>
          </a:p>
          <a:p>
            <a:pPr algn="r"/>
            <a:r>
              <a:rPr lang="hu-HU" dirty="0" smtClean="0"/>
              <a:t>001</a:t>
            </a:r>
            <a:endParaRPr lang="de-DE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8595892" y="5340022"/>
            <a:ext cx="1495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Der </a:t>
            </a:r>
            <a:r>
              <a:rPr lang="de-AT" b="1" dirty="0" smtClean="0"/>
              <a:t>1. Spieler </a:t>
            </a:r>
            <a:r>
              <a:rPr lang="de-AT" dirty="0" smtClean="0"/>
              <a:t>gewinnt.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10211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842962"/>
          </a:xfrm>
        </p:spPr>
        <p:txBody>
          <a:bodyPr/>
          <a:lstStyle/>
          <a:p>
            <a:pPr marL="114300" indent="0"/>
            <a:r>
              <a:rPr lang="hu-HU" sz="3200" dirty="0"/>
              <a:t>2. </a:t>
            </a:r>
            <a:r>
              <a:rPr lang="de-AT" sz="3200" dirty="0" smtClean="0"/>
              <a:t>Aufgabe: </a:t>
            </a:r>
            <a:endParaRPr lang="de-AT" sz="32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941731"/>
            <a:ext cx="1797188" cy="274593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334" y="1941731"/>
            <a:ext cx="2442657" cy="343921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0397" y="1852831"/>
            <a:ext cx="2057400" cy="341947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36600" y="990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i="1" dirty="0" smtClean="0"/>
              <a:t>Verwendet die gelernte Strategie bei den folgenden Nim-Spielen. Wer mutig ist, kann nachher versuchen, den Computer zu besiegen!</a:t>
            </a:r>
            <a:endParaRPr lang="de-AT" sz="2000" i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2277730" y="2069237"/>
            <a:ext cx="86180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1</a:t>
            </a:r>
          </a:p>
          <a:p>
            <a:pPr algn="r"/>
            <a:r>
              <a:rPr lang="hu-HU" dirty="0" smtClean="0"/>
              <a:t>10</a:t>
            </a:r>
          </a:p>
          <a:p>
            <a:pPr algn="r"/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101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010</a:t>
            </a:r>
            <a:endParaRPr lang="de-DE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893003" y="2070285"/>
            <a:ext cx="861803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1</a:t>
            </a:r>
          </a:p>
          <a:p>
            <a:pPr algn="r"/>
            <a:r>
              <a:rPr lang="hu-HU" dirty="0" smtClean="0"/>
              <a:t>11</a:t>
            </a:r>
          </a:p>
          <a:p>
            <a:pPr algn="r"/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101</a:t>
            </a:r>
          </a:p>
          <a:p>
            <a:pPr algn="r"/>
            <a:r>
              <a:rPr lang="hu-HU" dirty="0" smtClean="0"/>
              <a:t>111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100</a:t>
            </a:r>
            <a:endParaRPr lang="de-DE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9907797" y="2069237"/>
            <a:ext cx="861803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10</a:t>
            </a:r>
          </a:p>
          <a:p>
            <a:pPr algn="r"/>
            <a:r>
              <a:rPr lang="hu-HU" dirty="0" smtClean="0"/>
              <a:t>11</a:t>
            </a:r>
          </a:p>
          <a:p>
            <a:pPr algn="r"/>
            <a:r>
              <a:rPr lang="hu-HU" dirty="0" smtClean="0"/>
              <a:t>1</a:t>
            </a:r>
            <a:r>
              <a:rPr lang="hu-HU" dirty="0"/>
              <a:t>0</a:t>
            </a:r>
            <a:endParaRPr lang="hu-HU" dirty="0" smtClean="0"/>
          </a:p>
          <a:p>
            <a:pPr algn="r"/>
            <a:r>
              <a:rPr lang="hu-HU" dirty="0" smtClean="0"/>
              <a:t>101</a:t>
            </a:r>
          </a:p>
          <a:p>
            <a:pPr algn="r"/>
            <a:r>
              <a:rPr lang="hu-HU" dirty="0" smtClean="0"/>
              <a:t>110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000</a:t>
            </a:r>
            <a:endParaRPr lang="de-DE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609600" y="5272306"/>
            <a:ext cx="104013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Gewinnposition hat der</a:t>
            </a:r>
          </a:p>
          <a:p>
            <a:endParaRPr lang="de-AT" dirty="0" smtClean="0"/>
          </a:p>
          <a:p>
            <a:r>
              <a:rPr lang="de-AT" dirty="0" smtClean="0"/>
              <a:t>        </a:t>
            </a:r>
            <a:r>
              <a:rPr lang="de-AT" sz="2000" b="1" dirty="0" smtClean="0"/>
              <a:t>1. Spieler                                             2. Spieler                                                     2.Spieler</a:t>
            </a:r>
          </a:p>
        </p:txBody>
      </p:sp>
    </p:spTree>
    <p:extLst>
      <p:ext uri="{BB962C8B-B14F-4D97-AF65-F5344CB8AC3E}">
        <p14:creationId xmlns:p14="http://schemas.microsoft.com/office/powerpoint/2010/main" xmlns="" val="25946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Spieltheorie</a:t>
            </a:r>
            <a:endParaRPr lang="de-AT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Am Anfang: Untersuchung der kombinatorischen Spiele (Spra</a:t>
            </a:r>
            <a:r>
              <a:rPr lang="hu-HU" dirty="0" smtClean="0"/>
              <a:t>g</a:t>
            </a:r>
            <a:r>
              <a:rPr lang="de-AT" dirty="0" smtClean="0"/>
              <a:t>ue-Grundy)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Nim-Spiel gibt Strategie für </a:t>
            </a:r>
            <a:r>
              <a:rPr lang="de-AT" dirty="0" smtClean="0"/>
              <a:t>viele </a:t>
            </a:r>
            <a:r>
              <a:rPr lang="de-AT" dirty="0" smtClean="0"/>
              <a:t>anderen Spiele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Es gibt Spiele, für die man die Gewinnstrategie kennt (stark gelöst)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Es gibt Spiele, wo man weiß, dass es eine Gewinnstrategie gibt, wir können sie aber nicht angeben (schwach gelöst)</a:t>
            </a:r>
          </a:p>
          <a:p>
            <a:pPr marL="411480" lvl="1" indent="0">
              <a:buNone/>
            </a:pPr>
            <a:endParaRPr lang="de-AT" dirty="0" smtClean="0"/>
          </a:p>
          <a:p>
            <a:r>
              <a:rPr lang="de-AT" dirty="0" smtClean="0"/>
              <a:t>Heutige Anwendungsgebiete: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Wirtschaftswissenschaften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Politikwissenschaft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Soziologie, Psychologie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 smtClean="0"/>
              <a:t>Informatik, Biologie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447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8137" y="247978"/>
            <a:ext cx="10160000" cy="1143000"/>
          </a:xfrm>
        </p:spPr>
        <p:txBody>
          <a:bodyPr/>
          <a:lstStyle/>
          <a:p>
            <a:r>
              <a:rPr lang="de-AT" dirty="0" smtClean="0"/>
              <a:t>Die Entdecker</a:t>
            </a:r>
            <a:endParaRPr lang="de-AT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2406" y="1357558"/>
            <a:ext cx="8416926" cy="1061053"/>
          </a:xfrm>
        </p:spPr>
        <p:txBody>
          <a:bodyPr>
            <a:normAutofit/>
          </a:bodyPr>
          <a:lstStyle/>
          <a:p>
            <a:r>
              <a:rPr lang="de-DE" sz="2000" dirty="0" smtClean="0"/>
              <a:t>Analyse </a:t>
            </a:r>
            <a:r>
              <a:rPr lang="de-DE" sz="2000" dirty="0"/>
              <a:t>von Gesellschaftsspielen durch </a:t>
            </a:r>
            <a:r>
              <a:rPr lang="hu-HU" sz="2000" b="1" dirty="0" smtClean="0"/>
              <a:t>John von Neumann</a:t>
            </a:r>
            <a:r>
              <a:rPr lang="hu-HU" sz="2000" dirty="0" smtClean="0"/>
              <a:t> (Neumann János) </a:t>
            </a:r>
            <a:r>
              <a:rPr lang="de-DE" sz="2000" dirty="0" smtClean="0"/>
              <a:t>ab </a:t>
            </a:r>
            <a:r>
              <a:rPr lang="de-DE" sz="2000" dirty="0"/>
              <a:t>dem Jahr 1928 legte die Grundlage der modernen Spieltheorie. </a:t>
            </a:r>
            <a:endParaRPr lang="de-AT" sz="2000" dirty="0" smtClean="0"/>
          </a:p>
        </p:txBody>
      </p:sp>
      <p:pic>
        <p:nvPicPr>
          <p:cNvPr id="2050" name="Picture 2" descr="Szövegközi ké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3600" y="274638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://upload.wikimedia.org/wikipedia/commons/thumb/a/a9/John_Forbes_Nash,_Jr._by_Peter_Badge.jpg/250px-John_Forbes_Nash,_Jr._by_Peter_Badge.jpg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9098" y="4303001"/>
            <a:ext cx="1481959" cy="2139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fokusz.info/Image/Cikkek/Tudosok/harsanyi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83000"/>
                    </a14:imgEffect>
                    <a14:imgEffect>
                      <a14:brightnessContrast bright="-13000" contras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1081" y="4307054"/>
            <a:ext cx="1512797" cy="214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nobelprize.org/nobel_prizes/economic-sciences/laureates/1994/selten.jpg"/>
          <p:cNvPicPr>
            <a:picLocks noChangeAspect="1" noChangeArrowheads="1"/>
          </p:cNvPicPr>
          <p:nvPr/>
        </p:nvPicPr>
        <p:blipFill>
          <a:blip r:link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03902" y="4303001"/>
            <a:ext cx="15430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artalom helye 2"/>
          <p:cNvSpPr txBox="1">
            <a:spLocks/>
          </p:cNvSpPr>
          <p:nvPr/>
        </p:nvSpPr>
        <p:spPr>
          <a:xfrm>
            <a:off x="202406" y="2381456"/>
            <a:ext cx="10702926" cy="1883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000" dirty="0" smtClean="0"/>
              <a:t>1944 mit </a:t>
            </a:r>
            <a:r>
              <a:rPr lang="de-AT" sz="2000" b="1" dirty="0" smtClean="0"/>
              <a:t>Oskar Morgenstern</a:t>
            </a:r>
            <a:r>
              <a:rPr lang="de-AT" sz="2000" dirty="0" smtClean="0"/>
              <a:t> hatte die moderne Spieltheorie als eigenständige mathematische Wissenschaft einen Anfang.</a:t>
            </a:r>
          </a:p>
          <a:p>
            <a:pPr marL="114300" indent="0">
              <a:buNone/>
            </a:pPr>
            <a:endParaRPr lang="hu-HU" sz="800" dirty="0" smtClean="0"/>
          </a:p>
          <a:p>
            <a:r>
              <a:rPr lang="de-DE" sz="2000" dirty="0" smtClean="0"/>
              <a:t>Die Grundkonzeption des </a:t>
            </a:r>
            <a:r>
              <a:rPr lang="de-DE" sz="2000" b="1" dirty="0" smtClean="0"/>
              <a:t>Gefangenendilemma</a:t>
            </a:r>
            <a:r>
              <a:rPr lang="de-DE" sz="2000" dirty="0" smtClean="0"/>
              <a:t>s wurde in den 1950er Jahren formuliert: das Dilemma zeigt, wie individuell rationale Entscheidungen zu kollektiv schlechteren Ergebnissen führen können.</a:t>
            </a:r>
            <a:endParaRPr lang="hu-HU" sz="2000" dirty="0" smtClean="0"/>
          </a:p>
          <a:p>
            <a:endParaRPr lang="de-DE" dirty="0"/>
          </a:p>
        </p:txBody>
      </p:sp>
      <p:sp>
        <p:nvSpPr>
          <p:cNvPr id="10" name="Tartalom helye 2"/>
          <p:cNvSpPr txBox="1">
            <a:spLocks/>
          </p:cNvSpPr>
          <p:nvPr/>
        </p:nvSpPr>
        <p:spPr>
          <a:xfrm>
            <a:off x="202406" y="4300702"/>
            <a:ext cx="5742424" cy="1582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1994 erhielten </a:t>
            </a:r>
            <a:r>
              <a:rPr lang="de-AT" b="1" dirty="0" smtClean="0"/>
              <a:t>John</a:t>
            </a:r>
            <a:r>
              <a:rPr lang="de-AT" dirty="0" smtClean="0"/>
              <a:t> </a:t>
            </a:r>
            <a:r>
              <a:rPr lang="de-AT" b="1" dirty="0" smtClean="0"/>
              <a:t>Nash, John C. Harsanyi (Harsányi János) </a:t>
            </a:r>
            <a:r>
              <a:rPr lang="de-AT" dirty="0" smtClean="0"/>
              <a:t>und</a:t>
            </a:r>
            <a:r>
              <a:rPr lang="de-AT" b="1" dirty="0" smtClean="0"/>
              <a:t> Reinhard Selten</a:t>
            </a:r>
            <a:r>
              <a:rPr lang="de-AT" dirty="0" smtClean="0"/>
              <a:t> für ihre bahnbrechenden Beiträge zur Spieltheorie den Nobelpreis für Wirtschaftswissenschaften.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053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Aufteilung der Spiele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0112" y="1408230"/>
            <a:ext cx="9196388" cy="134497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dirty="0"/>
              <a:t>Glücksspiele</a:t>
            </a:r>
            <a:r>
              <a:rPr lang="hu-HU" dirty="0"/>
              <a:t> </a:t>
            </a:r>
            <a:endParaRPr lang="de-DE" dirty="0"/>
          </a:p>
          <a:p>
            <a:pPr lvl="1"/>
            <a:r>
              <a:rPr lang="hu-HU" dirty="0"/>
              <a:t>der </a:t>
            </a:r>
            <a:r>
              <a:rPr lang="de-DE" dirty="0"/>
              <a:t>Zufall spielt eine große Rolle</a:t>
            </a:r>
          </a:p>
          <a:p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0148" y="729538"/>
            <a:ext cx="1836115" cy="111191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3292" y="1020691"/>
            <a:ext cx="914400" cy="914400"/>
          </a:xfrm>
          <a:prstGeom prst="rect">
            <a:avLst/>
          </a:prstGeom>
        </p:spPr>
      </p:pic>
      <p:sp>
        <p:nvSpPr>
          <p:cNvPr id="6" name="Tartalom helye 2"/>
          <p:cNvSpPr txBox="1">
            <a:spLocks/>
          </p:cNvSpPr>
          <p:nvPr/>
        </p:nvSpPr>
        <p:spPr>
          <a:xfrm>
            <a:off x="1001712" y="2695007"/>
            <a:ext cx="9297988" cy="14534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en-US"/>
            </a:defPPr>
            <a:lvl1pPr marL="342900" indent="-228600" defTabSz="9144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/>
            </a:lvl1pPr>
            <a:lvl2pPr marL="640080" lvl="1" indent="-228600" defTabSz="9144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/>
            </a:lvl2pPr>
            <a:lvl3pPr marL="1005840" indent="-228600" defTabSz="9144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</a:lvl3pPr>
            <a:lvl4pPr marL="1280160" indent="-228600" defTabSz="9144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/>
            </a:lvl4pPr>
            <a:lvl5pPr marL="1554480" indent="-228600" defTabSz="9144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baseline="0"/>
            </a:lvl5pPr>
            <a:lvl6pPr marL="1737360" indent="-182880" defTabSz="9144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baseline="0"/>
            </a:lvl6pPr>
            <a:lvl7pPr marL="1920240" indent="-182880" defTabSz="9144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/>
            </a:lvl7pPr>
            <a:lvl8pPr marL="2103120" indent="-182880" defTabSz="9144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/>
            </a:lvl8pPr>
            <a:lvl9pPr marL="2286000" indent="-182880" defTabSz="9144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/>
            </a:lvl9pPr>
          </a:lstStyle>
          <a:p>
            <a:r>
              <a:rPr lang="de-DE" dirty="0"/>
              <a:t>Strategische Spiele</a:t>
            </a:r>
          </a:p>
          <a:p>
            <a:pPr lvl="1"/>
            <a:r>
              <a:rPr lang="de-DE" dirty="0"/>
              <a:t>verdeckte </a:t>
            </a:r>
            <a:r>
              <a:rPr lang="de-DE" dirty="0" smtClean="0"/>
              <a:t>Informationen</a:t>
            </a:r>
            <a:endParaRPr lang="de-DE" dirty="0"/>
          </a:p>
          <a:p>
            <a:pPr lvl="1"/>
            <a:r>
              <a:rPr lang="de-DE" dirty="0"/>
              <a:t>beschränkte Rolle von Zufall</a:t>
            </a:r>
          </a:p>
          <a:p>
            <a:pPr lvl="1"/>
            <a:r>
              <a:rPr lang="de-DE" dirty="0" smtClean="0"/>
              <a:t>Strategie ist auch wichtig</a:t>
            </a:r>
          </a:p>
          <a:p>
            <a:endParaRPr lang="de-DE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1001712" y="4804765"/>
            <a:ext cx="9767888" cy="14817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defTabSz="9144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/>
            </a:lvl1pPr>
            <a:lvl2pPr marL="640080" lvl="1" indent="-228600" defTabSz="9144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/>
            </a:lvl2pPr>
            <a:lvl3pPr marL="1005840" indent="-228600" defTabSz="9144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</a:lvl3pPr>
            <a:lvl4pPr marL="1280160" indent="-228600" defTabSz="9144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/>
            </a:lvl4pPr>
            <a:lvl5pPr marL="1554480" indent="-228600" defTabSz="9144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baseline="0"/>
            </a:lvl5pPr>
            <a:lvl6pPr marL="1737360" indent="-182880" defTabSz="9144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baseline="0"/>
            </a:lvl6pPr>
            <a:lvl7pPr marL="1920240" indent="-182880" defTabSz="9144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/>
            </a:lvl7pPr>
            <a:lvl8pPr marL="2103120" indent="-182880" defTabSz="9144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/>
            </a:lvl8pPr>
            <a:lvl9pPr marL="2286000" indent="-182880" defTabSz="9144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/>
            </a:lvl9pPr>
          </a:lstStyle>
          <a:p>
            <a:r>
              <a:rPr lang="de-DE" dirty="0" smtClean="0"/>
              <a:t>Kombinatorische </a:t>
            </a:r>
            <a:r>
              <a:rPr lang="de-DE" dirty="0"/>
              <a:t>Spiele</a:t>
            </a:r>
          </a:p>
          <a:p>
            <a:pPr lvl="1"/>
            <a:r>
              <a:rPr lang="de-DE" dirty="0" smtClean="0"/>
              <a:t>Keine </a:t>
            </a:r>
            <a:r>
              <a:rPr lang="de-DE" dirty="0" smtClean="0"/>
              <a:t>verdeckte</a:t>
            </a:r>
            <a:r>
              <a:rPr lang="hu-HU" dirty="0" smtClean="0"/>
              <a:t>n</a:t>
            </a:r>
            <a:r>
              <a:rPr lang="de-DE" dirty="0" smtClean="0"/>
              <a:t> </a:t>
            </a:r>
            <a:r>
              <a:rPr lang="de-DE" dirty="0" smtClean="0"/>
              <a:t>Informationen </a:t>
            </a:r>
            <a:endParaRPr lang="de-DE" dirty="0"/>
          </a:p>
          <a:p>
            <a:pPr lvl="1"/>
            <a:r>
              <a:rPr lang="de-DE" dirty="0" smtClean="0"/>
              <a:t>Zufall spielt keine Rolle</a:t>
            </a:r>
            <a:endParaRPr lang="de-DE" dirty="0"/>
          </a:p>
          <a:p>
            <a:pPr lvl="1"/>
            <a:r>
              <a:rPr lang="de-DE" dirty="0" smtClean="0"/>
              <a:t>Die Kombinationen der Zugmöglichkeiten bestimmen das Gewinn </a:t>
            </a:r>
          </a:p>
          <a:p>
            <a:pPr lvl="1"/>
            <a:endParaRPr lang="de-DE" dirty="0"/>
          </a:p>
          <a:p>
            <a:pPr marL="411480" lvl="1" indent="0">
              <a:buNone/>
            </a:pPr>
            <a:endParaRPr lang="de-DE" dirty="0"/>
          </a:p>
          <a:p>
            <a:pPr marL="411480" lvl="1" indent="0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98439" y="2749028"/>
            <a:ext cx="1779587" cy="1269439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5465" y="2753688"/>
            <a:ext cx="2097157" cy="1441483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5261" y="4565781"/>
            <a:ext cx="1831543" cy="1062533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60849" y="4606707"/>
            <a:ext cx="947357" cy="947357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52585" y="4565781"/>
            <a:ext cx="1317139" cy="1909852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501" y="1316537"/>
            <a:ext cx="961186" cy="961186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794" y="2965282"/>
            <a:ext cx="805611" cy="9963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églalap 7"/>
              <p:cNvSpPr/>
              <p:nvPr/>
            </p:nvSpPr>
            <p:spPr>
              <a:xfrm>
                <a:off x="223331" y="5103260"/>
                <a:ext cx="703526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noBar"/>
                              <m:ctrlPr>
                                <a:rPr lang="pt-BR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hu-H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pt-BR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églalap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31" y="5103260"/>
                <a:ext cx="703526" cy="56669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0033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Kombinatorische Spiele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smtClean="0"/>
              <a:t>Kein Zufallseinfluss</a:t>
            </a:r>
            <a:r>
              <a:rPr lang="hu-HU" dirty="0"/>
              <a:t>!</a:t>
            </a:r>
            <a:endParaRPr lang="de-DE" dirty="0" smtClean="0"/>
          </a:p>
          <a:p>
            <a:pPr lvl="1"/>
            <a:r>
              <a:rPr lang="de-DE" dirty="0" smtClean="0"/>
              <a:t>Es gibt keine für </a:t>
            </a:r>
            <a:r>
              <a:rPr lang="hu-HU" dirty="0" smtClean="0"/>
              <a:t>den </a:t>
            </a:r>
            <a:r>
              <a:rPr lang="de-DE" dirty="0" smtClean="0"/>
              <a:t>Spieler </a:t>
            </a:r>
            <a:r>
              <a:rPr lang="de-DE" dirty="0" smtClean="0"/>
              <a:t>verborgene</a:t>
            </a:r>
            <a:r>
              <a:rPr lang="hu-HU" dirty="0" smtClean="0"/>
              <a:t>n</a:t>
            </a:r>
            <a:r>
              <a:rPr lang="de-DE" dirty="0" smtClean="0"/>
              <a:t> Information</a:t>
            </a:r>
            <a:r>
              <a:rPr lang="hu-HU" dirty="0" smtClean="0"/>
              <a:t>en.</a:t>
            </a:r>
            <a:endParaRPr lang="de-DE" dirty="0" smtClean="0"/>
          </a:p>
          <a:p>
            <a:pPr lvl="1"/>
            <a:r>
              <a:rPr lang="de-DE" dirty="0" smtClean="0"/>
              <a:t>Gezogen wird abwechselnd</a:t>
            </a:r>
            <a:r>
              <a:rPr lang="hu-HU" dirty="0" smtClean="0"/>
              <a:t>.</a:t>
            </a:r>
            <a:endParaRPr lang="de-DE" dirty="0" smtClean="0"/>
          </a:p>
          <a:p>
            <a:pPr lvl="1"/>
            <a:r>
              <a:rPr lang="de-DE" dirty="0" smtClean="0"/>
              <a:t>Es gewinnt derjenige Spieler, dem es gelingt, den letzten Zug zu machen</a:t>
            </a:r>
            <a:r>
              <a:rPr lang="hu-HU" dirty="0" smtClean="0"/>
              <a:t>.</a:t>
            </a:r>
            <a:endParaRPr lang="de-DE" dirty="0" smtClean="0"/>
          </a:p>
          <a:p>
            <a:pPr lvl="1"/>
            <a:r>
              <a:rPr lang="de-DE" dirty="0" smtClean="0"/>
              <a:t>Jede Partie endet nach einer endlichen Zahl von Zügen.</a:t>
            </a:r>
            <a:endParaRPr lang="hu-HU" dirty="0" smtClean="0"/>
          </a:p>
          <a:p>
            <a:pPr marL="411480" lvl="1" indent="0">
              <a:buNone/>
            </a:pPr>
            <a:endParaRPr lang="hu-HU" dirty="0" smtClean="0"/>
          </a:p>
          <a:p>
            <a:pPr marL="411480" lvl="1" indent="0">
              <a:lnSpc>
                <a:spcPct val="150000"/>
              </a:lnSpc>
              <a:buNone/>
            </a:pPr>
            <a:r>
              <a:rPr lang="de-DE" dirty="0" smtClean="0"/>
              <a:t>Wenn du das Spiel aus Gewinnposition beginnst, kannst du auf jede</a:t>
            </a:r>
            <a:r>
              <a:rPr lang="hu-HU" dirty="0" smtClean="0"/>
              <a:t>m</a:t>
            </a:r>
            <a:r>
              <a:rPr lang="de-DE" dirty="0" smtClean="0"/>
              <a:t> Fall gewinnen</a:t>
            </a:r>
          </a:p>
          <a:p>
            <a:pPr lvl="2"/>
            <a:r>
              <a:rPr lang="de-DE" dirty="0" smtClean="0"/>
              <a:t>wenn du die Strategie kennst</a:t>
            </a:r>
          </a:p>
          <a:p>
            <a:pPr lvl="2"/>
            <a:r>
              <a:rPr lang="de-DE" dirty="0" smtClean="0"/>
              <a:t>keinen Fehler machst</a:t>
            </a:r>
          </a:p>
          <a:p>
            <a:pPr lvl="2"/>
            <a:r>
              <a:rPr lang="de-DE" dirty="0" smtClean="0"/>
              <a:t>egal wie gut dein Gegner spielt (auch gegen den Computer!)</a:t>
            </a:r>
          </a:p>
          <a:p>
            <a:pPr lvl="1">
              <a:lnSpc>
                <a:spcPct val="150000"/>
              </a:lnSpc>
            </a:pPr>
            <a:endParaRPr lang="de-DE" dirty="0" smtClean="0"/>
          </a:p>
          <a:p>
            <a:pPr lvl="1">
              <a:lnSpc>
                <a:spcPct val="150000"/>
              </a:lnSpc>
            </a:pPr>
            <a:endParaRPr lang="de-DE" dirty="0" smtClean="0"/>
          </a:p>
          <a:p>
            <a:pPr lvl="1">
              <a:lnSpc>
                <a:spcPct val="150000"/>
              </a:lnSpc>
            </a:pPr>
            <a:endParaRPr lang="de-DE" dirty="0" smtClean="0"/>
          </a:p>
          <a:p>
            <a:pPr lvl="1">
              <a:lnSpc>
                <a:spcPct val="15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062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Nim-Spiel	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hu-HU" dirty="0" smtClean="0"/>
          </a:p>
          <a:p>
            <a:endParaRPr lang="de-DE" dirty="0" smtClean="0"/>
          </a:p>
          <a:p>
            <a:endParaRPr lang="hu-HU" dirty="0" smtClean="0"/>
          </a:p>
          <a:p>
            <a:r>
              <a:rPr lang="de-DE" sz="2000" dirty="0" smtClean="0"/>
              <a:t>Abwechselnd werden 1-3 Streichhölzer weggenommen.</a:t>
            </a:r>
          </a:p>
          <a:p>
            <a:r>
              <a:rPr lang="de-DE" sz="2000" dirty="0" smtClean="0"/>
              <a:t>Derjenige, der das letzte Hölzchen nimmt, gewinnt.</a:t>
            </a:r>
          </a:p>
          <a:p>
            <a:endParaRPr lang="de-DE" sz="2000" dirty="0" smtClean="0"/>
          </a:p>
          <a:p>
            <a:pPr marL="114300" indent="0">
              <a:buNone/>
            </a:pPr>
            <a:r>
              <a:rPr lang="de-DE" sz="2000" i="1" dirty="0" smtClean="0"/>
              <a:t>Wer hat hier eine Gewinnstrategie? Der erste oder der zweite Spieler?</a:t>
            </a:r>
          </a:p>
          <a:p>
            <a:pPr marL="114300" indent="0">
              <a:buNone/>
            </a:pPr>
            <a:r>
              <a:rPr lang="de-DE" sz="2000" i="1" dirty="0" smtClean="0"/>
              <a:t>Arbeitet eine Gewinnstrategie aus!</a:t>
            </a:r>
          </a:p>
          <a:p>
            <a:pPr marL="114300" indent="0">
              <a:buNone/>
            </a:pPr>
            <a:r>
              <a:rPr lang="de-DE" sz="2000" i="1" dirty="0" smtClean="0"/>
              <a:t>Wie hängt die Strategie und die Gewinnposition von der Anzahl der Streichhölczer ab?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5" t="74370" r="-3333" b="-118"/>
          <a:stretch/>
        </p:blipFill>
        <p:spPr>
          <a:xfrm>
            <a:off x="2667000" y="1600200"/>
            <a:ext cx="1955800" cy="7112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5" t="74370" r="-3333" b="-118"/>
          <a:stretch/>
        </p:blipFill>
        <p:spPr>
          <a:xfrm>
            <a:off x="825500" y="1600200"/>
            <a:ext cx="19558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59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Nim-Spiel aus mehreren Haufen</a:t>
            </a:r>
            <a:endParaRPr lang="de-DE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082800" y="1778000"/>
            <a:ext cx="8686800" cy="4800600"/>
          </a:xfrm>
        </p:spPr>
        <p:txBody>
          <a:bodyPr/>
          <a:lstStyle/>
          <a:p>
            <a:endParaRPr lang="hu-HU" sz="2000" dirty="0" smtClean="0"/>
          </a:p>
          <a:p>
            <a:pPr>
              <a:lnSpc>
                <a:spcPct val="150000"/>
              </a:lnSpc>
            </a:pPr>
            <a:r>
              <a:rPr lang="de-DE" sz="2000" dirty="0" smtClean="0"/>
              <a:t>Abwechselnd werden 1-3 Streichhölzer weggenommen, aber immer nur aus einer Reihe.</a:t>
            </a:r>
          </a:p>
          <a:p>
            <a:pPr>
              <a:lnSpc>
                <a:spcPct val="150000"/>
              </a:lnSpc>
            </a:pPr>
            <a:r>
              <a:rPr lang="de-DE" sz="2000" dirty="0" smtClean="0"/>
              <a:t>Derjenige, der das letzte Hölzchen nimmt, gewinnt.</a:t>
            </a:r>
          </a:p>
          <a:p>
            <a:pPr marL="114300" indent="0">
              <a:lnSpc>
                <a:spcPct val="150000"/>
              </a:lnSpc>
              <a:buNone/>
            </a:pPr>
            <a:endParaRPr lang="hu-HU" sz="2000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de-DE" sz="2000" dirty="0" smtClean="0"/>
              <a:t>Spiele</a:t>
            </a:r>
            <a:r>
              <a:rPr lang="hu-HU" sz="2000" dirty="0" smtClean="0"/>
              <a:t>n </a:t>
            </a:r>
            <a:r>
              <a:rPr lang="de-AT" sz="2000" dirty="0" smtClean="0"/>
              <a:t>und gewinnen gegen den Computer:</a:t>
            </a:r>
          </a:p>
          <a:p>
            <a:pPr marL="114300" indent="0">
              <a:buNone/>
            </a:pPr>
            <a:endParaRPr lang="de-AT" dirty="0" smtClean="0">
              <a:hlinkClick r:id="rId2"/>
            </a:endParaRPr>
          </a:p>
          <a:p>
            <a:pPr marL="114300" indent="0" algn="ctr">
              <a:buNone/>
            </a:pPr>
            <a:r>
              <a:rPr lang="de-DE" dirty="0" smtClean="0">
                <a:hlinkClick r:id="rId2"/>
              </a:rPr>
              <a:t>http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www.alraft.de/altenhein/nim.htm</a:t>
            </a:r>
            <a:endParaRPr lang="hu-HU" dirty="0" smtClean="0"/>
          </a:p>
          <a:p>
            <a:pPr marL="114300" indent="0">
              <a:buNone/>
            </a:pPr>
            <a:endParaRPr lang="de-DE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417" y="1778000"/>
            <a:ext cx="1317139" cy="190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58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Spiel in Gruppen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spcBef>
                <a:spcPct val="0"/>
              </a:spcBef>
              <a:buNone/>
            </a:pPr>
            <a:r>
              <a:rPr lang="hu-HU" sz="3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de-AT" sz="32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Aufgabe: (etwa 20 Minuten)</a:t>
            </a:r>
          </a:p>
          <a:p>
            <a:r>
              <a:rPr lang="de-AT" sz="2000" i="1" dirty="0" smtClean="0"/>
              <a:t>Untersuche die folgenden NIM-Situationen. Spielt dabei ein Spiel mehrmals und notiert, wer gewonnen hat: der erste oder der zweite Spieler.</a:t>
            </a:r>
          </a:p>
          <a:p>
            <a:r>
              <a:rPr lang="de-AT" sz="2000" i="1" dirty="0" smtClean="0"/>
              <a:t>Wer hat hier eine Gewinnposition? Finde eine Gewinnstrategie dazu!</a:t>
            </a:r>
          </a:p>
          <a:p>
            <a:endParaRPr lang="hu-HU" dirty="0"/>
          </a:p>
          <a:p>
            <a:endParaRPr lang="de-DE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203" y="3309936"/>
            <a:ext cx="2162175" cy="33623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132" y="3338512"/>
            <a:ext cx="150495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8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dirty="0" smtClean="0"/>
              <a:t>Bouton’s Strategie mit Binärsystem</a:t>
            </a:r>
            <a:endParaRPr lang="de-AT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618294"/>
            <a:ext cx="5759669" cy="2336795"/>
          </a:xfrm>
          <a:ln w="3175">
            <a:noFill/>
          </a:ln>
        </p:spPr>
        <p:txBody>
          <a:bodyPr>
            <a:normAutofit/>
          </a:bodyPr>
          <a:lstStyle/>
          <a:p>
            <a:r>
              <a:rPr lang="de-AT" sz="2000" dirty="0" smtClean="0"/>
              <a:t>Die Anzahl der Streichhölzer in den einzelnen Reihen werden als Dualzahl aufgeschrieben</a:t>
            </a:r>
          </a:p>
          <a:p>
            <a:r>
              <a:rPr lang="de-AT" sz="2000" dirty="0" smtClean="0"/>
              <a:t>Dann werden diese Zahlen spaltenweise übertraglos addiert (Nim-Addition)</a:t>
            </a:r>
          </a:p>
          <a:p>
            <a:pPr lvl="1"/>
            <a:r>
              <a:rPr lang="de-AT" sz="1400" dirty="0" smtClean="0"/>
              <a:t> 0+0 ist 0</a:t>
            </a:r>
          </a:p>
          <a:p>
            <a:pPr lvl="1"/>
            <a:r>
              <a:rPr lang="de-AT" sz="1400" dirty="0" smtClean="0"/>
              <a:t>1+0 oder 0+1 sind 1 </a:t>
            </a:r>
          </a:p>
          <a:p>
            <a:pPr lvl="1"/>
            <a:r>
              <a:rPr lang="de-AT" sz="1400" dirty="0" smtClean="0"/>
              <a:t>1+1 gibt aber auch 0</a:t>
            </a:r>
          </a:p>
          <a:p>
            <a:endParaRPr lang="hu-HU" sz="2000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509" y="1621947"/>
            <a:ext cx="1952822" cy="217351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860571" y="1650418"/>
            <a:ext cx="114046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 smtClean="0"/>
              <a:t>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111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000</a:t>
            </a:r>
            <a:endParaRPr lang="de-DE" dirty="0"/>
          </a:p>
        </p:txBody>
      </p:sp>
      <p:sp>
        <p:nvSpPr>
          <p:cNvPr id="8" name="Szövegdoboz 7"/>
          <p:cNvSpPr txBox="1"/>
          <p:nvPr/>
        </p:nvSpPr>
        <p:spPr>
          <a:xfrm>
            <a:off x="609600" y="4314869"/>
            <a:ext cx="99934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Wenn der Spieler, der an die Reihe kommt 000  (oder bei unserem Spiel mit 1-3 Streichhölzer auch 100) sieht, hat er eine Verlustposition!</a:t>
            </a:r>
          </a:p>
          <a:p>
            <a:r>
              <a:rPr lang="de-AT" sz="2000" dirty="0" smtClean="0"/>
              <a:t>Wenn du gewinnen willst, versuche immer so viele Hölzchen wegzunehmen, dass du deinem Gegner ……00 hinterlässt.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xmlns="" val="109418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5173" y="1148791"/>
            <a:ext cx="6148027" cy="236692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AT" dirty="0" smtClean="0"/>
              <a:t>Der erste Spieler sieht: „00”  ---  Verlustposition</a:t>
            </a:r>
          </a:p>
          <a:p>
            <a:pPr marL="114300" indent="0">
              <a:buNone/>
            </a:pPr>
            <a:endParaRPr lang="de-AT" sz="2000" dirty="0" smtClean="0"/>
          </a:p>
          <a:p>
            <a:pPr marL="114300" indent="0">
              <a:buNone/>
            </a:pPr>
            <a:r>
              <a:rPr lang="de-AT" sz="2000" dirty="0" smtClean="0"/>
              <a:t>Egal, was er nimmt, kann nur dann gewinnen, wenn der Gegner einen Fehler macht.</a:t>
            </a:r>
          </a:p>
          <a:p>
            <a:pPr marL="114300" indent="0">
              <a:buNone/>
            </a:pPr>
            <a:r>
              <a:rPr lang="de-AT" sz="2000" dirty="0" smtClean="0"/>
              <a:t>Z.B: er nimmt 1 Streichholz aus dem „7-Haufen</a:t>
            </a:r>
            <a:r>
              <a:rPr lang="hu-HU" sz="2000" dirty="0" smtClean="0"/>
              <a:t>” </a:t>
            </a:r>
          </a:p>
          <a:p>
            <a:pPr marL="114300" indent="0">
              <a:buNone/>
            </a:pPr>
            <a:endParaRPr lang="hu-HU" sz="2000" dirty="0" smtClean="0"/>
          </a:p>
          <a:p>
            <a:pPr marL="571500" indent="-457200">
              <a:buAutoNum type="arabicPeriod"/>
            </a:pPr>
            <a:endParaRPr lang="hu-HU" dirty="0" smtClean="0"/>
          </a:p>
          <a:p>
            <a:pPr marL="114300" indent="0">
              <a:buNone/>
            </a:pPr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29" y="1155613"/>
            <a:ext cx="1952822" cy="198990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2262351" y="1148791"/>
            <a:ext cx="14097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 smtClean="0"/>
              <a:t>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111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000</a:t>
            </a:r>
            <a:endParaRPr lang="de-DE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82607" cy="623996"/>
          </a:xfrm>
        </p:spPr>
        <p:txBody>
          <a:bodyPr/>
          <a:lstStyle/>
          <a:p>
            <a:r>
              <a:rPr lang="de-AT" sz="3200" dirty="0" smtClean="0"/>
              <a:t>Beispiel</a:t>
            </a:r>
            <a:endParaRPr lang="de-AT" sz="3200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4215173" y="3984271"/>
            <a:ext cx="6148027" cy="236692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de-AT" dirty="0" smtClean="0"/>
              <a:t>Der zweite Spieler sieht: „01”  ---  Gewinnposition</a:t>
            </a:r>
          </a:p>
          <a:p>
            <a:pPr marL="114300" indent="0">
              <a:buNone/>
            </a:pPr>
            <a:endParaRPr lang="de-AT" sz="2000" dirty="0" smtClean="0"/>
          </a:p>
          <a:p>
            <a:pPr marL="114300" indent="0">
              <a:buNone/>
            </a:pPr>
            <a:r>
              <a:rPr lang="de-AT" sz="2000" dirty="0" smtClean="0"/>
              <a:t>Wenn er keinen Fehler macht, kann gewinnen. Er muss die Nim-Summe „00” hinterlassen, dazu muss er 1 Streichholz wegnehmen z.B aus dem 1-Haufen</a:t>
            </a:r>
            <a:r>
              <a:rPr lang="hu-HU" sz="2000" dirty="0" smtClean="0"/>
              <a:t>” </a:t>
            </a:r>
            <a:endParaRPr lang="hu-HU" sz="2000" dirty="0"/>
          </a:p>
          <a:p>
            <a:pPr marL="114300" indent="0">
              <a:buNone/>
            </a:pPr>
            <a:endParaRPr lang="hu-HU" sz="2000" dirty="0"/>
          </a:p>
          <a:p>
            <a:endParaRPr lang="hu-HU" dirty="0" smtClean="0"/>
          </a:p>
        </p:txBody>
      </p:sp>
      <p:sp>
        <p:nvSpPr>
          <p:cNvPr id="11" name="Szövegdoboz 10"/>
          <p:cNvSpPr txBox="1"/>
          <p:nvPr/>
        </p:nvSpPr>
        <p:spPr>
          <a:xfrm>
            <a:off x="2262351" y="3984271"/>
            <a:ext cx="14097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 smtClean="0"/>
              <a:t>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001</a:t>
            </a:r>
            <a:endParaRPr lang="de-DE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29" y="3984271"/>
            <a:ext cx="1524000" cy="19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02473" y="653518"/>
            <a:ext cx="6135327" cy="236692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e-AT" dirty="0" smtClean="0"/>
              <a:t>Der erste Spieler sieht: „00”  ---  Verlustposition</a:t>
            </a:r>
          </a:p>
          <a:p>
            <a:pPr marL="114300" indent="0">
              <a:buNone/>
            </a:pPr>
            <a:endParaRPr lang="de-AT" sz="2000" dirty="0" smtClean="0"/>
          </a:p>
          <a:p>
            <a:pPr marL="114300" indent="0">
              <a:buNone/>
            </a:pPr>
            <a:r>
              <a:rPr lang="de-AT" sz="2000" dirty="0" smtClean="0"/>
              <a:t>Egal, was er nimmt,</a:t>
            </a:r>
            <a:r>
              <a:rPr lang="hu-HU" sz="2000" dirty="0" smtClean="0"/>
              <a:t> </a:t>
            </a:r>
            <a:r>
              <a:rPr lang="de-AT" sz="2000" dirty="0" smtClean="0"/>
              <a:t>weil die Nim-Summe nicht wieder „00” werden kann.</a:t>
            </a:r>
          </a:p>
          <a:p>
            <a:pPr marL="114300" indent="0">
              <a:buNone/>
            </a:pPr>
            <a:r>
              <a:rPr lang="de-AT" sz="2000" dirty="0" smtClean="0"/>
              <a:t>Er nimmt daher z.</a:t>
            </a:r>
            <a:r>
              <a:rPr lang="hu-HU" sz="2000" dirty="0" smtClean="0"/>
              <a:t> </a:t>
            </a:r>
            <a:r>
              <a:rPr lang="de-AT" sz="2000" dirty="0" smtClean="0"/>
              <a:t>B. 2 Streichhölzer aus dem „6-Haufen”.</a:t>
            </a:r>
          </a:p>
          <a:p>
            <a:pPr marL="114300" indent="0">
              <a:buNone/>
            </a:pPr>
            <a:endParaRPr lang="de-AT" sz="2000" dirty="0" smtClean="0"/>
          </a:p>
          <a:p>
            <a:endParaRPr lang="hu-HU" dirty="0" smtClean="0"/>
          </a:p>
        </p:txBody>
      </p:sp>
      <p:sp>
        <p:nvSpPr>
          <p:cNvPr id="7" name="Szövegdoboz 6"/>
          <p:cNvSpPr txBox="1"/>
          <p:nvPr/>
        </p:nvSpPr>
        <p:spPr>
          <a:xfrm>
            <a:off x="2279036" y="653518"/>
            <a:ext cx="14097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 smtClean="0"/>
              <a:t>0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110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000</a:t>
            </a:r>
            <a:endParaRPr lang="de-DE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4202473" y="3717571"/>
            <a:ext cx="6122627" cy="236692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de-AT" dirty="0" smtClean="0"/>
              <a:t>Der zweite Spieler sieht: „10”  ---  Gewinnposition</a:t>
            </a:r>
          </a:p>
          <a:p>
            <a:pPr marL="114300" indent="0">
              <a:buNone/>
            </a:pPr>
            <a:endParaRPr lang="de-AT" sz="2000" dirty="0" smtClean="0"/>
          </a:p>
          <a:p>
            <a:pPr marL="114300" indent="0">
              <a:buNone/>
            </a:pPr>
            <a:r>
              <a:rPr lang="de-AT" sz="2000" dirty="0" smtClean="0"/>
              <a:t>Er nimmt 2 Streichhölzer z.</a:t>
            </a:r>
            <a:r>
              <a:rPr lang="hu-HU" sz="2000" dirty="0" smtClean="0"/>
              <a:t> </a:t>
            </a:r>
            <a:r>
              <a:rPr lang="de-AT" sz="2000" dirty="0" smtClean="0"/>
              <a:t>B aus dem 3-Haufen” weg, damit er die Nim-Summe „00” erreicht.</a:t>
            </a:r>
            <a:endParaRPr lang="de-AT" sz="20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279036" y="3717571"/>
            <a:ext cx="14097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u-HU" dirty="0"/>
              <a:t>0</a:t>
            </a:r>
            <a:endParaRPr lang="hu-HU" dirty="0" smtClean="0"/>
          </a:p>
          <a:p>
            <a:pPr algn="r">
              <a:lnSpc>
                <a:spcPct val="150000"/>
              </a:lnSpc>
            </a:pPr>
            <a:r>
              <a:rPr lang="hu-HU" dirty="0" smtClean="0"/>
              <a:t>11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101</a:t>
            </a:r>
          </a:p>
          <a:p>
            <a:pPr algn="r">
              <a:lnSpc>
                <a:spcPct val="150000"/>
              </a:lnSpc>
            </a:pPr>
            <a:r>
              <a:rPr lang="hu-HU" dirty="0" smtClean="0"/>
              <a:t>100</a:t>
            </a:r>
          </a:p>
          <a:p>
            <a:pPr algn="r"/>
            <a:r>
              <a:rPr lang="hu-HU" dirty="0" smtClean="0"/>
              <a:t>---------</a:t>
            </a:r>
          </a:p>
          <a:p>
            <a:pPr algn="r"/>
            <a:r>
              <a:rPr lang="hu-HU" dirty="0" smtClean="0"/>
              <a:t>010</a:t>
            </a:r>
            <a:endParaRPr lang="de-DE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78" y="892489"/>
            <a:ext cx="1430237" cy="161215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90" y="3882671"/>
            <a:ext cx="1264811" cy="167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32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muló">
  <a:themeElements>
    <a:clrScheme name="Simuló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muló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Pantograf frissítve</Template>
  <TotalTime>698</TotalTime>
  <Words>918</Words>
  <Application>Microsoft Office PowerPoint</Application>
  <PresentationFormat>Egyéni</PresentationFormat>
  <Paragraphs>184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Simuló</vt:lpstr>
      <vt:lpstr>Spieltheorie</vt:lpstr>
      <vt:lpstr>Aufteilung der Spiele</vt:lpstr>
      <vt:lpstr>Kombinatorische Spiele</vt:lpstr>
      <vt:lpstr>Nim-Spiel </vt:lpstr>
      <vt:lpstr>Nim-Spiel aus mehreren Haufen</vt:lpstr>
      <vt:lpstr>Spiel in Gruppen</vt:lpstr>
      <vt:lpstr>Bouton’s Strategie mit Binärsystem</vt:lpstr>
      <vt:lpstr>Beispiel</vt:lpstr>
      <vt:lpstr>9. dia</vt:lpstr>
      <vt:lpstr>10. dia</vt:lpstr>
      <vt:lpstr>2. Aufgabe: (etwa 20 Minuten)</vt:lpstr>
      <vt:lpstr>Lösungen</vt:lpstr>
      <vt:lpstr>2. Aufgabe: </vt:lpstr>
      <vt:lpstr>Spieltheorie</vt:lpstr>
      <vt:lpstr>Die Entdecker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Spieltheorie</dc:title>
  <dc:creator>Némethy Dániel</dc:creator>
  <cp:lastModifiedBy>NM</cp:lastModifiedBy>
  <cp:revision>53</cp:revision>
  <dcterms:created xsi:type="dcterms:W3CDTF">2014-01-24T17:19:35Z</dcterms:created>
  <dcterms:modified xsi:type="dcterms:W3CDTF">2014-01-30T13:41:08Z</dcterms:modified>
</cp:coreProperties>
</file>